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mid" ContentType="audio/unknown"/>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 id="2147483898" r:id="rId6"/>
    <p:sldMasterId id="2147483907" r:id="rId7"/>
    <p:sldMasterId id="2147483916" r:id="rId8"/>
  </p:sldMasterIdLst>
  <p:notesMasterIdLst>
    <p:notesMasterId r:id="rId45"/>
  </p:notesMasterIdLst>
  <p:handoutMasterIdLst>
    <p:handoutMasterId r:id="rId46"/>
  </p:handoutMasterIdLst>
  <p:sldIdLst>
    <p:sldId id="411" r:id="rId9"/>
    <p:sldId id="425" r:id="rId10"/>
    <p:sldId id="383" r:id="rId11"/>
    <p:sldId id="457" r:id="rId12"/>
    <p:sldId id="489" r:id="rId13"/>
    <p:sldId id="378" r:id="rId14"/>
    <p:sldId id="458" r:id="rId15"/>
    <p:sldId id="460" r:id="rId16"/>
    <p:sldId id="461" r:id="rId17"/>
    <p:sldId id="462" r:id="rId18"/>
    <p:sldId id="490" r:id="rId19"/>
    <p:sldId id="463" r:id="rId20"/>
    <p:sldId id="459" r:id="rId21"/>
    <p:sldId id="464" r:id="rId22"/>
    <p:sldId id="493" r:id="rId23"/>
    <p:sldId id="494" r:id="rId24"/>
    <p:sldId id="482" r:id="rId25"/>
    <p:sldId id="483" r:id="rId26"/>
    <p:sldId id="496" r:id="rId27"/>
    <p:sldId id="497" r:id="rId28"/>
    <p:sldId id="509" r:id="rId29"/>
    <p:sldId id="504" r:id="rId30"/>
    <p:sldId id="503" r:id="rId31"/>
    <p:sldId id="486" r:id="rId32"/>
    <p:sldId id="498" r:id="rId33"/>
    <p:sldId id="499" r:id="rId34"/>
    <p:sldId id="500" r:id="rId35"/>
    <p:sldId id="501" r:id="rId36"/>
    <p:sldId id="495" r:id="rId37"/>
    <p:sldId id="487" r:id="rId38"/>
    <p:sldId id="485" r:id="rId39"/>
    <p:sldId id="505" r:id="rId40"/>
    <p:sldId id="506" r:id="rId41"/>
    <p:sldId id="507" r:id="rId42"/>
    <p:sldId id="510" r:id="rId43"/>
    <p:sldId id="511" r:id="rId44"/>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FRAN_Bleu" id="{1586124D-6FE6-4F7A-BAA3-1A64DCEA8F8D}">
          <p14:sldIdLst>
            <p14:sldId id="411"/>
            <p14:sldId id="425"/>
            <p14:sldId id="383"/>
            <p14:sldId id="457"/>
            <p14:sldId id="489"/>
            <p14:sldId id="378"/>
            <p14:sldId id="458"/>
            <p14:sldId id="460"/>
            <p14:sldId id="461"/>
            <p14:sldId id="462"/>
            <p14:sldId id="490"/>
            <p14:sldId id="463"/>
            <p14:sldId id="459"/>
            <p14:sldId id="464"/>
            <p14:sldId id="493"/>
            <p14:sldId id="494"/>
            <p14:sldId id="482"/>
            <p14:sldId id="483"/>
            <p14:sldId id="496"/>
            <p14:sldId id="497"/>
            <p14:sldId id="509"/>
            <p14:sldId id="504"/>
            <p14:sldId id="503"/>
            <p14:sldId id="486"/>
            <p14:sldId id="498"/>
            <p14:sldId id="499"/>
            <p14:sldId id="500"/>
            <p14:sldId id="501"/>
            <p14:sldId id="495"/>
            <p14:sldId id="487"/>
            <p14:sldId id="485"/>
            <p14:sldId id="505"/>
            <p14:sldId id="506"/>
            <p14:sldId id="507"/>
            <p14:sldId id="510"/>
            <p14:sldId id="5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529" autoAdjust="0"/>
    <p:restoredTop sz="94660"/>
  </p:normalViewPr>
  <p:slideViewPr>
    <p:cSldViewPr showGuides="1">
      <p:cViewPr varScale="1">
        <p:scale>
          <a:sx n="106" d="100"/>
          <a:sy n="106" d="100"/>
        </p:scale>
        <p:origin x="-90" y="-84"/>
      </p:cViewPr>
      <p:guideLst>
        <p:guide orient="horz" pos="1620"/>
        <p:guide orient="horz" pos="259"/>
        <p:guide orient="horz" pos="735"/>
        <p:guide orient="horz" pos="463"/>
        <p:guide orient="horz" pos="2913"/>
        <p:guide orient="horz" pos="3094"/>
        <p:guide orient="horz" pos="2595"/>
        <p:guide orient="horz" pos="158"/>
        <p:guide orient="horz" pos="2459"/>
        <p:guide orient="horz" pos="2777"/>
        <p:guide orient="horz" pos="1030"/>
        <p:guide pos="2880"/>
        <p:guide pos="317"/>
        <p:guide pos="5103"/>
        <p:guide pos="5715"/>
        <p:guide pos="657"/>
        <p:guide pos="748"/>
        <p:guide pos="907"/>
        <p:guide pos="4830"/>
        <p:guide pos="5443"/>
        <p:guide pos="158"/>
        <p:guide pos="5602"/>
        <p:guide pos="3674"/>
        <p:guide pos="2086"/>
        <p:guide pos="3175"/>
        <p:guide pos="263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A0E7071-63BC-4797-B7F0-E4B717D31F66}" type="datetimeFigureOut">
              <a:rPr lang="fr-FR" smtClean="0"/>
              <a:t>10/05/2019</a:t>
            </a:fld>
            <a:endParaRPr lang="fr-F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C6E27C8-6350-458A-89E5-B0B9EA8C3BE8}" type="slidenum">
              <a:rPr lang="fr-FR" smtClean="0"/>
              <a:t>‹N°›</a:t>
            </a:fld>
            <a:endParaRPr lang="fr-FR"/>
          </a:p>
        </p:txBody>
      </p:sp>
    </p:spTree>
    <p:extLst>
      <p:ext uri="{BB962C8B-B14F-4D97-AF65-F5344CB8AC3E}">
        <p14:creationId xmlns:p14="http://schemas.microsoft.com/office/powerpoint/2010/main" val="3942516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10/05/2019</a:t>
            </a:fld>
            <a:endParaRPr lang="fr-FR" dirty="0"/>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72288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493088" y="1717923"/>
            <a:ext cx="2157824" cy="1707654"/>
          </a:xfrm>
          <a:prstGeom prst="rect">
            <a:avLst/>
          </a:prstGeom>
        </p:spPr>
      </p:pic>
    </p:spTree>
    <p:extLst>
      <p:ext uri="{BB962C8B-B14F-4D97-AF65-F5344CB8AC3E}">
        <p14:creationId xmlns:p14="http://schemas.microsoft.com/office/powerpoint/2010/main" val="417698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401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21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357748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12" name="Espace réservé du texte 13"/>
          <p:cNvSpPr>
            <a:spLocks noGrp="1"/>
          </p:cNvSpPr>
          <p:nvPr>
            <p:ph type="body" sz="quarter" idx="26" hasCustomPrompt="1"/>
          </p:nvPr>
        </p:nvSpPr>
        <p:spPr bwMode="gray">
          <a:xfrm rot="5400000">
            <a:off x="7304400" y="2694386"/>
            <a:ext cx="3114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1" y="1635123"/>
            <a:ext cx="6228000" cy="2484000"/>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320812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189435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95808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53294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60370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Rectangle 20"/>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2151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329048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843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9053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525293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2804331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3800228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997237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2988970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86915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8"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67854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7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8743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4017416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2451762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3092505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858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222802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3458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1440000" y="1130400"/>
            <a:ext cx="7452000" cy="3492000"/>
          </a:xfrm>
        </p:spPr>
        <p:txBody>
          <a:bodyPr/>
          <a:lstStyle>
            <a:lvl1pPr marL="0" indent="0">
              <a:buSzPct val="25000"/>
              <a:buFontTx/>
              <a:buBlip>
                <a:blip r:embed="rId2"/>
              </a:buBlip>
              <a:defRPr cap="all" baseline="0">
                <a:solidFill>
                  <a:schemeClr val="accent2"/>
                </a:solidFill>
              </a:defRPr>
            </a:lvl1pPr>
          </a:lstStyle>
          <a:p>
            <a:pPr lvl="0"/>
            <a:r>
              <a:rPr lang="fr-FR" dirty="0" smtClean="0"/>
              <a:t>Texte</a:t>
            </a:r>
          </a:p>
        </p:txBody>
      </p:sp>
    </p:spTree>
    <p:extLst>
      <p:ext uri="{BB962C8B-B14F-4D97-AF65-F5344CB8AC3E}">
        <p14:creationId xmlns:p14="http://schemas.microsoft.com/office/powerpoint/2010/main" val="375587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2979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itre_image_gauche">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107926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97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41478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jpe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jpe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1" r:id="rId3"/>
    <p:sldLayoutId id="2147483926" r:id="rId4"/>
    <p:sldLayoutId id="2147483927" r:id="rId5"/>
    <p:sldLayoutId id="2147483812" r:id="rId6"/>
    <p:sldLayoutId id="2147483897" r:id="rId7"/>
    <p:sldLayoutId id="2147483798" r:id="rId8"/>
    <p:sldLayoutId id="2147483814" r:id="rId9"/>
    <p:sldLayoutId id="2147483815" r:id="rId10"/>
    <p:sldLayoutId id="2147483925" r:id="rId11"/>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945266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28" r:id="rId4"/>
    <p:sldLayoutId id="2147483902" r:id="rId5"/>
    <p:sldLayoutId id="2147483903" r:id="rId6"/>
    <p:sldLayoutId id="2147483904" r:id="rId7"/>
    <p:sldLayoutId id="2147483905" r:id="rId8"/>
    <p:sldLayoutId id="2147483906"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7507537"/>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30" r:id="rId4"/>
    <p:sldLayoutId id="2147483911" r:id="rId5"/>
    <p:sldLayoutId id="2147483912" r:id="rId6"/>
    <p:sldLayoutId id="2147483913" r:id="rId7"/>
    <p:sldLayoutId id="2147483914" r:id="rId8"/>
    <p:sldLayoutId id="2147483915"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753131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9" r:id="rId4"/>
    <p:sldLayoutId id="2147483920" r:id="rId5"/>
    <p:sldLayoutId id="2147483921" r:id="rId6"/>
    <p:sldLayoutId id="2147483922" r:id="rId7"/>
    <p:sldLayoutId id="2147483923" r:id="rId8"/>
    <p:sldLayoutId id="2147483924"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hyperlink" Target="http://commons.apache.org/proper/commons-scxml/usecases/scxml-stopwatch.html" TargetMode="External"/><Relationship Id="rId4" Type="http://schemas.openxmlformats.org/officeDocument/2006/relationships/hyperlink" Target="https://www.w3.org/TR/scx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wmf"/></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9.xml"/><Relationship Id="rId7" Type="http://schemas.openxmlformats.org/officeDocument/2006/relationships/image" Target="../media/image11.pn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904" b="3904"/>
          <a:stretch>
            <a:fillRect/>
          </a:stretch>
        </p:blipFill>
        <p:spPr/>
      </p:pic>
      <p:sp>
        <p:nvSpPr>
          <p:cNvPr id="2" name="Espace réservé du pied de page 1"/>
          <p:cNvSpPr>
            <a:spLocks noGrp="1"/>
          </p:cNvSpPr>
          <p:nvPr>
            <p:ph type="ftr" sz="quarter" idx="3"/>
          </p:nvPr>
        </p:nvSpPr>
        <p:spPr/>
        <p:txBody>
          <a:bodyPr/>
          <a:lstStyle/>
          <a:p>
            <a:r>
              <a:rPr lang="fr-FR" smtClean="0"/>
              <a:t>Model-Based Engineering</a:t>
            </a:r>
            <a:endParaRPr lang="fr-FR" dirty="0"/>
          </a:p>
        </p:txBody>
      </p:sp>
      <p:sp>
        <p:nvSpPr>
          <p:cNvPr id="3" name="Espace réservé du numéro de diapositive 2"/>
          <p:cNvSpPr>
            <a:spLocks noGrp="1"/>
          </p:cNvSpPr>
          <p:nvPr>
            <p:ph type="sldNum" sz="quarter" idx="4"/>
          </p:nvPr>
        </p:nvSpPr>
        <p:spPr/>
        <p:txBody>
          <a:bodyPr/>
          <a:lstStyle/>
          <a:p>
            <a:fld id="{733122C9-A0B9-462F-8757-0847AD287B63}" type="slidenum">
              <a:rPr lang="fr-FR" smtClean="0"/>
              <a:pPr/>
              <a:t>1</a:t>
            </a:fld>
            <a:endParaRPr lang="fr-FR" dirty="0"/>
          </a:p>
        </p:txBody>
      </p:sp>
      <p:sp>
        <p:nvSpPr>
          <p:cNvPr id="21" name="Espace réservé du texte 20"/>
          <p:cNvSpPr>
            <a:spLocks noGrp="1"/>
          </p:cNvSpPr>
          <p:nvPr>
            <p:ph type="body" sz="quarter" idx="13"/>
          </p:nvPr>
        </p:nvSpPr>
        <p:spPr/>
        <p:txBody>
          <a:bodyPr/>
          <a:lstStyle/>
          <a:p>
            <a:endParaRPr lang="fr-FR"/>
          </a:p>
        </p:txBody>
      </p:sp>
      <p:sp>
        <p:nvSpPr>
          <p:cNvPr id="22" name="Espace réservé du texte 21"/>
          <p:cNvSpPr>
            <a:spLocks noGrp="1"/>
          </p:cNvSpPr>
          <p:nvPr>
            <p:ph type="body" sz="quarter" idx="15"/>
          </p:nvPr>
        </p:nvSpPr>
        <p:spPr/>
        <p:txBody>
          <a:bodyPr/>
          <a:lstStyle/>
          <a:p>
            <a:endParaRPr lang="fr-FR"/>
          </a:p>
        </p:txBody>
      </p:sp>
      <p:sp>
        <p:nvSpPr>
          <p:cNvPr id="23" name="Espace réservé du texte 22"/>
          <p:cNvSpPr>
            <a:spLocks noGrp="1"/>
          </p:cNvSpPr>
          <p:nvPr>
            <p:ph type="body" sz="quarter" idx="16"/>
          </p:nvPr>
        </p:nvSpPr>
        <p:spPr/>
        <p:txBody>
          <a:bodyPr/>
          <a:lstStyle/>
          <a:p>
            <a:endParaRPr lang="fr-FR"/>
          </a:p>
        </p:txBody>
      </p:sp>
      <p:sp>
        <p:nvSpPr>
          <p:cNvPr id="24" name="Espace réservé du texte 23"/>
          <p:cNvSpPr>
            <a:spLocks noGrp="1"/>
          </p:cNvSpPr>
          <p:nvPr>
            <p:ph type="body" sz="quarter" idx="17"/>
          </p:nvPr>
        </p:nvSpPr>
        <p:spPr/>
        <p:txBody>
          <a:bodyPr/>
          <a:lstStyle/>
          <a:p>
            <a:endParaRPr lang="fr-FR"/>
          </a:p>
        </p:txBody>
      </p:sp>
      <p:sp>
        <p:nvSpPr>
          <p:cNvPr id="9" name="Titre 8"/>
          <p:cNvSpPr>
            <a:spLocks noGrp="1"/>
          </p:cNvSpPr>
          <p:nvPr>
            <p:ph type="title"/>
          </p:nvPr>
        </p:nvSpPr>
        <p:spPr/>
        <p:txBody>
          <a:bodyPr/>
          <a:lstStyle/>
          <a:p>
            <a:r>
              <a:rPr lang="fr-FR" dirty="0" smtClean="0"/>
              <a:t>Model-</a:t>
            </a:r>
            <a:r>
              <a:rPr lang="fr-FR" dirty="0" err="1" smtClean="0"/>
              <a:t>Based</a:t>
            </a:r>
            <a:r>
              <a:rPr lang="fr-FR" dirty="0" smtClean="0"/>
              <a:t> Engineering</a:t>
            </a:r>
            <a:endParaRPr lang="fr-FR" dirty="0"/>
          </a:p>
        </p:txBody>
      </p:sp>
      <p:sp>
        <p:nvSpPr>
          <p:cNvPr id="10" name="Espace réservé de la date 9"/>
          <p:cNvSpPr>
            <a:spLocks noGrp="1"/>
          </p:cNvSpPr>
          <p:nvPr>
            <p:ph type="dt" sz="half" idx="2"/>
          </p:nvPr>
        </p:nvSpPr>
        <p:spPr/>
        <p:txBody>
          <a:bodyPr/>
          <a:lstStyle/>
          <a:p>
            <a:pPr algn="ctr"/>
            <a:r>
              <a:rPr lang="fr-FR" dirty="0" smtClean="0"/>
              <a:t>13/02/2019</a:t>
            </a:r>
            <a:endParaRPr lang="fr-FR" dirty="0"/>
          </a:p>
        </p:txBody>
      </p:sp>
      <p:sp>
        <p:nvSpPr>
          <p:cNvPr id="25" name="Espace réservé du texte 24"/>
          <p:cNvSpPr>
            <a:spLocks noGrp="1"/>
          </p:cNvSpPr>
          <p:nvPr>
            <p:ph type="body" sz="quarter" idx="18"/>
          </p:nvPr>
        </p:nvSpPr>
        <p:spPr/>
        <p:txBody>
          <a:bodyPr/>
          <a:lstStyle/>
          <a:p>
            <a:endParaRPr lang="fr-FR"/>
          </a:p>
        </p:txBody>
      </p:sp>
    </p:spTree>
    <p:extLst>
      <p:ext uri="{BB962C8B-B14F-4D97-AF65-F5344CB8AC3E}">
        <p14:creationId xmlns:p14="http://schemas.microsoft.com/office/powerpoint/2010/main" val="1869767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5536" y="3868193"/>
            <a:ext cx="2520280" cy="719781"/>
          </a:xfrm>
        </p:spPr>
        <p:txBody>
          <a:bodyPr/>
          <a:lstStyle/>
          <a:p>
            <a:pPr marL="0" indent="0">
              <a:buNone/>
            </a:pPr>
            <a:r>
              <a:rPr lang="fr-FR" dirty="0" smtClean="0"/>
              <a:t>Commandes analogiques :</a:t>
            </a:r>
          </a:p>
          <a:p>
            <a:r>
              <a:rPr lang="fr-FR" dirty="0" smtClean="0"/>
              <a:t>Fly-by-</a:t>
            </a:r>
            <a:r>
              <a:rPr lang="fr-FR" dirty="0" err="1" smtClean="0"/>
              <a:t>wire</a:t>
            </a:r>
            <a:endParaRPr lang="fr-FR" dirty="0" smtClean="0"/>
          </a:p>
          <a:p>
            <a:r>
              <a:rPr lang="fr-FR" dirty="0" err="1" smtClean="0"/>
              <a:t>Thrust</a:t>
            </a:r>
            <a:r>
              <a:rPr lang="fr-FR" dirty="0" smtClean="0"/>
              <a:t>-by-</a:t>
            </a:r>
            <a:r>
              <a:rPr lang="fr-FR" dirty="0" err="1" smtClean="0"/>
              <a:t>wire</a:t>
            </a:r>
            <a:endParaRPr lang="fr-FR" dirty="0"/>
          </a:p>
        </p:txBody>
      </p:sp>
      <p:sp>
        <p:nvSpPr>
          <p:cNvPr id="3" name="Titre 2"/>
          <p:cNvSpPr>
            <a:spLocks noGrp="1"/>
          </p:cNvSpPr>
          <p:nvPr>
            <p:ph type="title"/>
          </p:nvPr>
        </p:nvSpPr>
        <p:spPr/>
        <p:txBody>
          <a:bodyPr/>
          <a:lstStyle/>
          <a:p>
            <a:r>
              <a:rPr lang="fr-FR" altLang="fr-FR" dirty="0">
                <a:latin typeface="Arial" charset="0"/>
                <a:cs typeface="Arial" charset="0"/>
              </a:rPr>
              <a:t>Années 50 : schémas-blocs d’automatique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10</a:t>
            </a:fld>
            <a:endParaRPr lang="fr-FR" dirty="0"/>
          </a:p>
        </p:txBody>
      </p:sp>
      <p:pic>
        <p:nvPicPr>
          <p:cNvPr id="7" name="Picture 7" descr="CCD_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768052"/>
            <a:ext cx="3938786" cy="2955826"/>
          </a:xfrm>
          <a:prstGeom prst="rect">
            <a:avLst/>
          </a:prstGeom>
          <a:noFill/>
          <a:effectLst>
            <a:outerShdw dist="107763" dir="13500000" algn="ctr" rotWithShape="0">
              <a:schemeClr val="accent1"/>
            </a:outerShdw>
          </a:effectLst>
          <a:extLst>
            <a:ext uri="{909E8E84-426E-40DD-AFC4-6F175D3DCCD1}">
              <a14:hiddenFill xmlns:a14="http://schemas.microsoft.com/office/drawing/2010/main">
                <a:solidFill>
                  <a:srgbClr val="FFFFFF"/>
                </a:solidFill>
              </a14:hiddenFill>
            </a:ext>
          </a:extLst>
        </p:spPr>
      </p:pic>
      <p:grpSp>
        <p:nvGrpSpPr>
          <p:cNvPr id="8" name="Group 4"/>
          <p:cNvGrpSpPr>
            <a:grpSpLocks/>
          </p:cNvGrpSpPr>
          <p:nvPr/>
        </p:nvGrpSpPr>
        <p:grpSpPr bwMode="auto">
          <a:xfrm>
            <a:off x="4211961" y="627535"/>
            <a:ext cx="4824536" cy="4032448"/>
            <a:chOff x="851" y="336"/>
            <a:chExt cx="4621" cy="3888"/>
          </a:xfrm>
        </p:grpSpPr>
        <p:pic>
          <p:nvPicPr>
            <p:cNvPr id="9" name="Picture 5" descr="Flare_concorde"/>
            <p:cNvPicPr>
              <a:picLocks noChangeAspect="1" noChangeArrowheads="1"/>
            </p:cNvPicPr>
            <p:nvPr/>
          </p:nvPicPr>
          <p:blipFill>
            <a:blip r:embed="rId3" cstate="print">
              <a:extLst>
                <a:ext uri="{28A0092B-C50C-407E-A947-70E740481C1C}">
                  <a14:useLocalDpi xmlns:a14="http://schemas.microsoft.com/office/drawing/2010/main" val="0"/>
                </a:ext>
              </a:extLst>
            </a:blip>
            <a:srcRect t="2138" r="3023" b="40134"/>
            <a:stretch>
              <a:fillRect/>
            </a:stretch>
          </p:blipFill>
          <p:spPr bwMode="auto">
            <a:xfrm>
              <a:off x="851" y="336"/>
              <a:ext cx="4621" cy="3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dG concorde"/>
            <p:cNvPicPr>
              <a:picLocks noChangeAspect="1" noChangeArrowheads="1"/>
            </p:cNvPicPr>
            <p:nvPr/>
          </p:nvPicPr>
          <p:blipFill>
            <a:blip r:embed="rId4" cstate="print">
              <a:extLst>
                <a:ext uri="{28A0092B-C50C-407E-A947-70E740481C1C}">
                  <a14:useLocalDpi xmlns:a14="http://schemas.microsoft.com/office/drawing/2010/main" val="0"/>
                </a:ext>
              </a:extLst>
            </a:blip>
            <a:srcRect l="59433" t="50601" b="35144"/>
            <a:stretch>
              <a:fillRect/>
            </a:stretch>
          </p:blipFill>
          <p:spPr bwMode="auto">
            <a:xfrm>
              <a:off x="3299" y="3168"/>
              <a:ext cx="1933" cy="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15206" y="2140001"/>
            <a:ext cx="3996754" cy="1439861"/>
          </a:xfrm>
        </p:spPr>
        <p:txBody>
          <a:bodyPr/>
          <a:lstStyle/>
          <a:p>
            <a:r>
              <a:rPr lang="fr-FR" dirty="0" smtClean="0"/>
              <a:t>Le formalisme le plus ‘</a:t>
            </a:r>
            <a:r>
              <a:rPr lang="fr-FR" dirty="0" err="1" smtClean="0"/>
              <a:t>varianté</a:t>
            </a:r>
            <a:r>
              <a:rPr lang="fr-FR" dirty="0" smtClean="0"/>
              <a:t>’ au monde</a:t>
            </a:r>
          </a:p>
          <a:p>
            <a:pPr lvl="1"/>
            <a:r>
              <a:rPr lang="fr-FR" dirty="0"/>
              <a:t>c</a:t>
            </a:r>
            <a:r>
              <a:rPr lang="fr-FR" dirty="0" smtClean="0"/>
              <a:t>ar ‘full-</a:t>
            </a:r>
            <a:r>
              <a:rPr lang="fr-FR" dirty="0" err="1" smtClean="0"/>
              <a:t>contained</a:t>
            </a:r>
            <a:r>
              <a:rPr lang="fr-FR" dirty="0" smtClean="0"/>
              <a:t>’ dans les cas très simples …</a:t>
            </a:r>
          </a:p>
          <a:p>
            <a:pPr lvl="1"/>
            <a:r>
              <a:rPr lang="fr-FR" dirty="0" smtClean="0"/>
              <a:t>… donc peu utilisé en conception logicielle</a:t>
            </a:r>
          </a:p>
          <a:p>
            <a:endParaRPr lang="fr-FR" dirty="0"/>
          </a:p>
          <a:p>
            <a:r>
              <a:rPr lang="fr-FR" dirty="0" smtClean="0"/>
              <a:t>2008 : ‘Computer Pioneer’ IEEE </a:t>
            </a:r>
            <a:r>
              <a:rPr lang="fr-FR" dirty="0" err="1" smtClean="0"/>
              <a:t>Award</a:t>
            </a:r>
            <a:endParaRPr lang="fr-FR" dirty="0" smtClean="0"/>
          </a:p>
        </p:txBody>
      </p:sp>
      <p:sp>
        <p:nvSpPr>
          <p:cNvPr id="3" name="Titre 2"/>
          <p:cNvSpPr>
            <a:spLocks noGrp="1"/>
          </p:cNvSpPr>
          <p:nvPr>
            <p:ph type="title"/>
          </p:nvPr>
        </p:nvSpPr>
        <p:spPr/>
        <p:txBody>
          <a:bodyPr/>
          <a:lstStyle/>
          <a:p>
            <a:r>
              <a:rPr lang="fr-FR" dirty="0" smtClean="0"/>
              <a:t>1962 : Carl Adam </a:t>
            </a:r>
            <a:r>
              <a:rPr lang="fr-FR" dirty="0" err="1" smtClean="0"/>
              <a:t>Petri</a:t>
            </a:r>
            <a:r>
              <a:rPr lang="fr-FR" dirty="0" smtClean="0"/>
              <a:t> : </a:t>
            </a:r>
            <a:r>
              <a:rPr lang="fr-FR" b="0" i="1" dirty="0" err="1"/>
              <a:t>Kommunikation</a:t>
            </a:r>
            <a:r>
              <a:rPr lang="fr-FR" b="0" i="1" dirty="0"/>
              <a:t> mit </a:t>
            </a:r>
            <a:r>
              <a:rPr lang="fr-FR" b="0" i="1" dirty="0" err="1"/>
              <a:t>Automaten</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11</a:t>
            </a:fld>
            <a:endParaRPr lang="fr-FR" dirty="0"/>
          </a:p>
        </p:txBody>
      </p:sp>
      <p:pic>
        <p:nvPicPr>
          <p:cNvPr id="8" name="Picture 3" descr="C:\Users\F074018\Documents\erts2016\ppt\petri_s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666307"/>
            <a:ext cx="3456384" cy="420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68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4" y="915865"/>
            <a:ext cx="3024336" cy="1151829"/>
          </a:xfrm>
        </p:spPr>
        <p:txBody>
          <a:bodyPr/>
          <a:lstStyle/>
          <a:p>
            <a:r>
              <a:rPr lang="fr-FR" altLang="fr-FR" u="sng" dirty="0">
                <a:latin typeface="Arial" charset="0"/>
                <a:cs typeface="Arial" charset="0"/>
              </a:rPr>
              <a:t>S</a:t>
            </a:r>
            <a:r>
              <a:rPr lang="fr-FR" altLang="fr-FR" dirty="0">
                <a:latin typeface="Arial" charset="0"/>
                <a:cs typeface="Arial" charset="0"/>
              </a:rPr>
              <a:t>imulation </a:t>
            </a:r>
            <a:r>
              <a:rPr lang="fr-FR" altLang="fr-FR" u="sng" dirty="0">
                <a:latin typeface="Arial" charset="0"/>
                <a:cs typeface="Arial" charset="0"/>
              </a:rPr>
              <a:t>P</a:t>
            </a:r>
            <a:r>
              <a:rPr lang="fr-FR" altLang="fr-FR" dirty="0">
                <a:latin typeface="Arial" charset="0"/>
                <a:cs typeface="Arial" charset="0"/>
              </a:rPr>
              <a:t>rogram </a:t>
            </a:r>
            <a:r>
              <a:rPr lang="fr-FR" altLang="fr-FR" dirty="0" err="1">
                <a:latin typeface="Arial" charset="0"/>
                <a:cs typeface="Arial" charset="0"/>
              </a:rPr>
              <a:t>with</a:t>
            </a:r>
            <a:r>
              <a:rPr lang="fr-FR" altLang="fr-FR" dirty="0">
                <a:latin typeface="Arial" charset="0"/>
                <a:cs typeface="Arial" charset="0"/>
              </a:rPr>
              <a:t> </a:t>
            </a:r>
            <a:r>
              <a:rPr lang="fr-FR" altLang="fr-FR" u="sng" dirty="0">
                <a:latin typeface="Arial" charset="0"/>
                <a:cs typeface="Arial" charset="0"/>
              </a:rPr>
              <a:t>I</a:t>
            </a:r>
            <a:r>
              <a:rPr lang="fr-FR" altLang="fr-FR" dirty="0">
                <a:latin typeface="Arial" charset="0"/>
                <a:cs typeface="Arial" charset="0"/>
              </a:rPr>
              <a:t>ntegrated </a:t>
            </a:r>
            <a:r>
              <a:rPr lang="fr-FR" altLang="fr-FR" u="sng" dirty="0">
                <a:latin typeface="Arial" charset="0"/>
                <a:cs typeface="Arial" charset="0"/>
              </a:rPr>
              <a:t>C</a:t>
            </a:r>
            <a:r>
              <a:rPr lang="fr-FR" altLang="fr-FR" dirty="0">
                <a:latin typeface="Arial" charset="0"/>
                <a:cs typeface="Arial" charset="0"/>
              </a:rPr>
              <a:t>ircuits </a:t>
            </a:r>
            <a:r>
              <a:rPr lang="fr-FR" altLang="fr-FR" u="sng" dirty="0" err="1" smtClean="0">
                <a:latin typeface="Arial" charset="0"/>
                <a:cs typeface="Arial" charset="0"/>
              </a:rPr>
              <a:t>E</a:t>
            </a:r>
            <a:r>
              <a:rPr lang="fr-FR" altLang="fr-FR" dirty="0" err="1" smtClean="0">
                <a:latin typeface="Arial" charset="0"/>
                <a:cs typeface="Arial" charset="0"/>
              </a:rPr>
              <a:t>mphasis</a:t>
            </a:r>
            <a:endParaRPr lang="fr-FR" altLang="fr-FR" dirty="0" smtClean="0">
              <a:latin typeface="Arial" charset="0"/>
              <a:cs typeface="Arial" charset="0"/>
            </a:endParaRPr>
          </a:p>
          <a:p>
            <a:r>
              <a:rPr lang="fr-FR" altLang="fr-FR" dirty="0">
                <a:latin typeface="Arial" charset="0"/>
                <a:cs typeface="Arial" charset="0"/>
              </a:rPr>
              <a:t>1985 : </a:t>
            </a:r>
            <a:r>
              <a:rPr lang="fr-FR" altLang="fr-FR" dirty="0" smtClean="0">
                <a:latin typeface="Arial" charset="0"/>
                <a:cs typeface="Arial" charset="0"/>
              </a:rPr>
              <a:t>IHM</a:t>
            </a:r>
          </a:p>
          <a:p>
            <a:r>
              <a:rPr lang="fr-FR" altLang="fr-FR" dirty="0" smtClean="0">
                <a:latin typeface="Arial" charset="0"/>
                <a:cs typeface="Arial" charset="0"/>
              </a:rPr>
              <a:t>2000 : VHDL-AMS, </a:t>
            </a:r>
            <a:r>
              <a:rPr lang="fr-FR" altLang="fr-FR" dirty="0" err="1" smtClean="0">
                <a:latin typeface="Arial" charset="0"/>
                <a:cs typeface="Arial" charset="0"/>
              </a:rPr>
              <a:t>Modelica</a:t>
            </a:r>
            <a:endParaRPr lang="fr-FR" altLang="fr-FR" dirty="0">
              <a:latin typeface="Arial" charset="0"/>
              <a:cs typeface="Arial" charset="0"/>
            </a:endParaRPr>
          </a:p>
          <a:p>
            <a:r>
              <a:rPr lang="fr-FR" altLang="fr-FR" dirty="0" smtClean="0">
                <a:latin typeface="Arial" charset="0"/>
                <a:cs typeface="Arial" charset="0"/>
              </a:rPr>
              <a:t>2010 : </a:t>
            </a:r>
            <a:r>
              <a:rPr lang="fr-FR" altLang="fr-FR" dirty="0" err="1" smtClean="0">
                <a:latin typeface="Arial" charset="0"/>
                <a:cs typeface="Arial" charset="0"/>
              </a:rPr>
              <a:t>Mathworks</a:t>
            </a:r>
            <a:r>
              <a:rPr lang="fr-FR" altLang="fr-FR" dirty="0" smtClean="0">
                <a:latin typeface="Arial" charset="0"/>
                <a:cs typeface="Arial" charset="0"/>
              </a:rPr>
              <a:t> </a:t>
            </a:r>
            <a:r>
              <a:rPr lang="fr-FR" altLang="fr-FR" dirty="0" err="1" smtClean="0">
                <a:latin typeface="Arial" charset="0"/>
                <a:cs typeface="Arial" charset="0"/>
              </a:rPr>
              <a:t>Simscape</a:t>
            </a:r>
            <a:endParaRPr lang="fr-FR" altLang="fr-FR" dirty="0" smtClean="0">
              <a:latin typeface="Arial" charset="0"/>
              <a:cs typeface="Arial" charset="0"/>
            </a:endParaRPr>
          </a:p>
        </p:txBody>
      </p:sp>
      <p:sp>
        <p:nvSpPr>
          <p:cNvPr id="3" name="Titre 2"/>
          <p:cNvSpPr>
            <a:spLocks noGrp="1"/>
          </p:cNvSpPr>
          <p:nvPr>
            <p:ph type="title"/>
          </p:nvPr>
        </p:nvSpPr>
        <p:spPr/>
        <p:txBody>
          <a:bodyPr/>
          <a:lstStyle/>
          <a:p>
            <a:r>
              <a:rPr lang="fr-FR" altLang="fr-FR" dirty="0">
                <a:latin typeface="Arial" charset="0"/>
                <a:cs typeface="Arial" charset="0"/>
              </a:rPr>
              <a:t>1970 : </a:t>
            </a:r>
            <a:r>
              <a:rPr lang="fr-FR" altLang="fr-FR" dirty="0" err="1">
                <a:latin typeface="Arial" charset="0"/>
                <a:cs typeface="Arial" charset="0"/>
              </a:rPr>
              <a:t>Spice</a:t>
            </a:r>
            <a:r>
              <a:rPr lang="fr-FR" altLang="fr-FR" dirty="0">
                <a:latin typeface="Arial" charset="0"/>
                <a:cs typeface="Arial" charset="0"/>
              </a:rPr>
              <a:t> (Berkeley)</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12</a:t>
            </a:fld>
            <a:endParaRPr lang="fr-FR" dirty="0"/>
          </a:p>
        </p:txBody>
      </p:sp>
      <p:pic>
        <p:nvPicPr>
          <p:cNvPr id="7" name="Picture 4" descr="Intera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67513"/>
            <a:ext cx="5832648" cy="466447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2136401"/>
            <a:ext cx="3240359" cy="1875509"/>
          </a:xfrm>
          <a:prstGeom prst="rect">
            <a:avLst/>
          </a:prstGeom>
        </p:spPr>
      </p:pic>
      <p:sp>
        <p:nvSpPr>
          <p:cNvPr id="9" name="Espace réservé du contenu 1"/>
          <p:cNvSpPr txBox="1">
            <a:spLocks/>
          </p:cNvSpPr>
          <p:nvPr/>
        </p:nvSpPr>
        <p:spPr bwMode="gray">
          <a:xfrm>
            <a:off x="107504" y="4227934"/>
            <a:ext cx="3024336" cy="504056"/>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latin typeface="Arial" charset="0"/>
                <a:cs typeface="Arial" charset="0"/>
              </a:rPr>
              <a:t>2013 : ANSYS </a:t>
            </a:r>
            <a:r>
              <a:rPr lang="fr-FR" altLang="fr-FR" dirty="0" err="1" smtClean="0">
                <a:latin typeface="Arial" charset="0"/>
                <a:cs typeface="Arial" charset="0"/>
              </a:rPr>
              <a:t>Simplorer</a:t>
            </a:r>
            <a:endParaRPr lang="fr-FR" altLang="fr-FR" dirty="0" smtClean="0">
              <a:latin typeface="Arial" charset="0"/>
              <a:cs typeface="Arial" charset="0"/>
            </a:endParaRPr>
          </a:p>
          <a:p>
            <a:pPr lvl="1"/>
            <a:r>
              <a:rPr lang="fr-FR" altLang="fr-FR" dirty="0" smtClean="0">
                <a:latin typeface="Arial" charset="0"/>
                <a:cs typeface="Arial" charset="0"/>
              </a:rPr>
              <a:t>Model REDUCTION</a:t>
            </a:r>
          </a:p>
        </p:txBody>
      </p:sp>
    </p:spTree>
    <p:extLst>
      <p:ext uri="{BB962C8B-B14F-4D97-AF65-F5344CB8AC3E}">
        <p14:creationId xmlns:p14="http://schemas.microsoft.com/office/powerpoint/2010/main" val="3632763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 SADT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13</a:t>
            </a:fld>
            <a:endParaRPr lang="fr-FR"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68087"/>
            <a:ext cx="6048672" cy="4735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Espace réservé du contenu 1"/>
          <p:cNvSpPr>
            <a:spLocks noGrp="1"/>
          </p:cNvSpPr>
          <p:nvPr>
            <p:ph idx="1"/>
          </p:nvPr>
        </p:nvSpPr>
        <p:spPr>
          <a:xfrm>
            <a:off x="107505" y="1131889"/>
            <a:ext cx="2880319" cy="3024037"/>
          </a:xfrm>
        </p:spPr>
        <p:txBody>
          <a:bodyPr/>
          <a:lstStyle/>
          <a:p>
            <a:r>
              <a:rPr lang="fr-FR" altLang="fr-FR" dirty="0" smtClean="0">
                <a:solidFill>
                  <a:srgbClr val="084887"/>
                </a:solidFill>
                <a:latin typeface="Arial" pitchFamily="34" charset="0"/>
              </a:rPr>
              <a:t>1</a:t>
            </a:r>
            <a:r>
              <a:rPr lang="fr-FR" altLang="fr-FR" baseline="30000" dirty="0" smtClean="0">
                <a:solidFill>
                  <a:srgbClr val="084887"/>
                </a:solidFill>
                <a:latin typeface="Arial" pitchFamily="34" charset="0"/>
              </a:rPr>
              <a:t>ière</a:t>
            </a:r>
            <a:r>
              <a:rPr lang="fr-FR" altLang="fr-FR" dirty="0" smtClean="0">
                <a:solidFill>
                  <a:srgbClr val="084887"/>
                </a:solidFill>
                <a:latin typeface="Arial" pitchFamily="34" charset="0"/>
              </a:rPr>
              <a:t> réponse à la crise de 1968</a:t>
            </a:r>
          </a:p>
          <a:p>
            <a:endParaRPr lang="fr-FR" altLang="fr-FR" dirty="0" smtClean="0">
              <a:solidFill>
                <a:srgbClr val="084887"/>
              </a:solidFill>
              <a:latin typeface="Arial" pitchFamily="34" charset="0"/>
            </a:endParaRPr>
          </a:p>
          <a:p>
            <a:r>
              <a:rPr lang="fr-FR" altLang="fr-FR" dirty="0" smtClean="0">
                <a:solidFill>
                  <a:srgbClr val="084887"/>
                </a:solidFill>
                <a:latin typeface="Arial" pitchFamily="34" charset="0"/>
              </a:rPr>
              <a:t>(avec le cycle en V)</a:t>
            </a:r>
            <a:endParaRPr lang="fr-FR" altLang="fr-FR" dirty="0">
              <a:solidFill>
                <a:srgbClr val="084887"/>
              </a:solidFill>
              <a:latin typeface="Arial" pitchFamily="34" charset="0"/>
            </a:endParaRPr>
          </a:p>
        </p:txBody>
      </p:sp>
    </p:spTree>
    <p:extLst>
      <p:ext uri="{BB962C8B-B14F-4D97-AF65-F5344CB8AC3E}">
        <p14:creationId xmlns:p14="http://schemas.microsoft.com/office/powerpoint/2010/main" val="987357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smtClean="0"/>
              <a:t>1987 </a:t>
            </a:r>
            <a:r>
              <a:rPr lang="fr-FR" altLang="fr-FR" dirty="0"/>
              <a:t>: </a:t>
            </a:r>
            <a:r>
              <a:rPr lang="fr-FR" altLang="fr-FR" dirty="0" err="1"/>
              <a:t>Harel’s</a:t>
            </a:r>
            <a:r>
              <a:rPr lang="fr-FR" altLang="fr-FR" dirty="0"/>
              <a:t> </a:t>
            </a:r>
            <a:r>
              <a:rPr lang="fr-FR" altLang="fr-FR" dirty="0" err="1"/>
              <a:t>Statecharts</a:t>
            </a:r>
            <a:r>
              <a:rPr lang="fr-FR" altLang="fr-FR" dirty="0"/>
              <a:t>: </a:t>
            </a:r>
            <a:r>
              <a:rPr lang="fr-FR" altLang="fr-FR" dirty="0" err="1"/>
              <a:t>University</a:t>
            </a:r>
            <a:r>
              <a:rPr lang="fr-FR" altLang="fr-FR" dirty="0"/>
              <a:t> </a:t>
            </a:r>
            <a:r>
              <a:rPr lang="fr-FR" altLang="fr-FR" dirty="0" err="1"/>
              <a:t>meets</a:t>
            </a:r>
            <a:r>
              <a:rPr lang="fr-FR" altLang="fr-FR" dirty="0"/>
              <a:t> </a:t>
            </a:r>
            <a:r>
              <a:rPr lang="fr-FR" altLang="fr-FR" dirty="0" err="1" smtClean="0"/>
              <a:t>Industry</a:t>
            </a:r>
            <a:r>
              <a:rPr lang="fr-FR" altLang="fr-FR" dirty="0" smtClean="0"/>
              <a:t> (1/2)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14</a:t>
            </a:fld>
            <a:endParaRPr lang="fr-FR" dirty="0"/>
          </a:p>
        </p:txBody>
      </p:sp>
      <p:pic>
        <p:nvPicPr>
          <p:cNvPr id="9" name="Picture 2" descr="C:\Users\F074018\Documents\erts2016\ppt\84_har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5187914" cy="355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F074018\Documents\erts2016\ppt\300px-IAI-Lavi-B-2-hatzerim-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929" y="771551"/>
            <a:ext cx="3433493"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5413107" y="2924239"/>
            <a:ext cx="19672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err="1">
                <a:solidFill>
                  <a:schemeClr val="tx1"/>
                </a:solidFill>
              </a:rPr>
              <a:t>Hierarchy</a:t>
            </a:r>
            <a:endParaRPr lang="fr-FR" altLang="fr-FR" b="0" dirty="0">
              <a:solidFill>
                <a:schemeClr val="tx1"/>
              </a:solidFill>
            </a:endParaRPr>
          </a:p>
          <a:p>
            <a:pPr eaLnBrk="1" hangingPunct="1">
              <a:spcBef>
                <a:spcPct val="0"/>
              </a:spcBef>
              <a:buClrTx/>
              <a:buSzTx/>
              <a:buFontTx/>
              <a:buNone/>
            </a:pPr>
            <a:r>
              <a:rPr lang="fr-FR" altLang="fr-FR" b="0" dirty="0" err="1">
                <a:solidFill>
                  <a:schemeClr val="tx1"/>
                </a:solidFill>
              </a:rPr>
              <a:t>Concurrency</a:t>
            </a:r>
            <a:endParaRPr lang="fr-FR" altLang="fr-FR" b="0" dirty="0">
              <a:solidFill>
                <a:schemeClr val="tx1"/>
              </a:solidFill>
            </a:endParaRPr>
          </a:p>
          <a:p>
            <a:pPr eaLnBrk="1" hangingPunct="1">
              <a:spcBef>
                <a:spcPct val="0"/>
              </a:spcBef>
              <a:buClrTx/>
              <a:buSzTx/>
              <a:buFontTx/>
              <a:buNone/>
            </a:pPr>
            <a:r>
              <a:rPr lang="fr-FR" altLang="fr-FR" b="0" dirty="0">
                <a:solidFill>
                  <a:schemeClr val="tx1"/>
                </a:solidFill>
              </a:rPr>
              <a:t>Communication</a:t>
            </a:r>
          </a:p>
        </p:txBody>
      </p:sp>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004" y="2528292"/>
            <a:ext cx="17145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5262070" y="4371950"/>
            <a:ext cx="3879353" cy="369332"/>
          </a:xfrm>
          <a:prstGeom prst="rect">
            <a:avLst/>
          </a:prstGeom>
          <a:noFill/>
        </p:spPr>
        <p:txBody>
          <a:bodyPr wrap="square" rtlCol="0">
            <a:spAutoFit/>
          </a:bodyPr>
          <a:lstStyle/>
          <a:p>
            <a:r>
              <a:rPr lang="fr-FR" dirty="0" smtClean="0"/>
              <a:t>2007 : ACM Software System </a:t>
            </a:r>
            <a:r>
              <a:rPr lang="fr-FR" dirty="0" err="1" smtClean="0"/>
              <a:t>Award</a:t>
            </a:r>
            <a:r>
              <a:rPr lang="fr-FR" dirty="0" smtClean="0"/>
              <a:t> </a:t>
            </a:r>
            <a:endParaRPr lang="fr-FR" dirty="0"/>
          </a:p>
        </p:txBody>
      </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1987 : </a:t>
            </a:r>
            <a:r>
              <a:rPr lang="fr-FR" altLang="fr-FR" dirty="0" err="1"/>
              <a:t>Harel’s</a:t>
            </a:r>
            <a:r>
              <a:rPr lang="fr-FR" altLang="fr-FR" dirty="0"/>
              <a:t> </a:t>
            </a:r>
            <a:r>
              <a:rPr lang="fr-FR" altLang="fr-FR" dirty="0" err="1" smtClean="0"/>
              <a:t>Statecharts</a:t>
            </a:r>
            <a:r>
              <a:rPr lang="fr-FR" altLang="fr-FR" dirty="0"/>
              <a:t> </a:t>
            </a:r>
            <a:r>
              <a:rPr lang="fr-FR" altLang="fr-FR" dirty="0" smtClean="0"/>
              <a:t>(2/2</a:t>
            </a:r>
            <a:r>
              <a:rPr lang="fr-FR" altLang="fr-FR" dirty="0"/>
              <a:t>)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15</a:t>
            </a:fld>
            <a:endParaRPr lang="fr-FR" dirty="0"/>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699542"/>
            <a:ext cx="6010571" cy="86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707654"/>
            <a:ext cx="5362500" cy="279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4"/>
          <p:cNvSpPr txBox="1">
            <a:spLocks noChangeArrowheads="1"/>
          </p:cNvSpPr>
          <p:nvPr/>
        </p:nvSpPr>
        <p:spPr bwMode="auto">
          <a:xfrm>
            <a:off x="2624801" y="4443958"/>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a:solidFill>
                  <a:schemeClr val="tx1"/>
                </a:solidFill>
              </a:rPr>
              <a:t>(1994)</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691"/>
            <a:ext cx="3255069" cy="47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3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5" y="1131889"/>
            <a:ext cx="3888431" cy="900329"/>
          </a:xfrm>
        </p:spPr>
        <p:txBody>
          <a:bodyPr/>
          <a:lstStyle/>
          <a:p>
            <a:r>
              <a:rPr lang="fr-FR" altLang="fr-FR" dirty="0">
                <a:solidFill>
                  <a:srgbClr val="084887"/>
                </a:solidFill>
                <a:latin typeface="Arial" pitchFamily="34" charset="0"/>
              </a:rPr>
              <a:t>ITU-T Rec. Z.100 </a:t>
            </a:r>
            <a:r>
              <a:rPr lang="fr-FR" altLang="fr-FR" dirty="0" err="1">
                <a:solidFill>
                  <a:srgbClr val="084887"/>
                </a:solidFill>
                <a:latin typeface="Arial" pitchFamily="34" charset="0"/>
              </a:rPr>
              <a:t>Annex</a:t>
            </a:r>
            <a:r>
              <a:rPr lang="fr-FR" altLang="fr-FR" dirty="0">
                <a:solidFill>
                  <a:srgbClr val="084887"/>
                </a:solidFill>
                <a:latin typeface="Arial" pitchFamily="34" charset="0"/>
              </a:rPr>
              <a:t> D (11/1988) – SDL user guidelines / D.5.5 </a:t>
            </a:r>
            <a:r>
              <a:rPr lang="fr-FR" altLang="fr-FR" dirty="0" err="1">
                <a:solidFill>
                  <a:srgbClr val="084887"/>
                </a:solidFill>
                <a:latin typeface="Arial" pitchFamily="34" charset="0"/>
              </a:rPr>
              <a:t>Auxiliary</a:t>
            </a:r>
            <a:r>
              <a:rPr lang="fr-FR" altLang="fr-FR" dirty="0">
                <a:solidFill>
                  <a:srgbClr val="084887"/>
                </a:solidFill>
                <a:latin typeface="Arial" pitchFamily="34" charset="0"/>
              </a:rPr>
              <a:t> </a:t>
            </a:r>
            <a:r>
              <a:rPr lang="fr-FR" altLang="fr-FR" dirty="0" err="1" smtClean="0">
                <a:solidFill>
                  <a:srgbClr val="084887"/>
                </a:solidFill>
                <a:latin typeface="Arial" pitchFamily="34" charset="0"/>
              </a:rPr>
              <a:t>diagrams</a:t>
            </a:r>
            <a:endParaRPr lang="fr-FR" altLang="fr-FR" dirty="0" smtClean="0">
              <a:solidFill>
                <a:srgbClr val="084887"/>
              </a:solidFill>
              <a:latin typeface="Arial" pitchFamily="34" charset="0"/>
            </a:endParaRPr>
          </a:p>
          <a:p>
            <a:pPr lvl="1"/>
            <a:r>
              <a:rPr lang="fr-FR" altLang="fr-FR" dirty="0">
                <a:solidFill>
                  <a:srgbClr val="084887"/>
                </a:solidFill>
                <a:latin typeface="Arial" pitchFamily="34" charset="0"/>
              </a:rPr>
              <a:t>Normalisé en 1993 (ITU Z.120</a:t>
            </a:r>
            <a:r>
              <a:rPr lang="fr-FR" altLang="fr-FR" dirty="0" smtClean="0">
                <a:solidFill>
                  <a:srgbClr val="084887"/>
                </a:solidFill>
                <a:latin typeface="Arial" pitchFamily="34" charset="0"/>
              </a:rPr>
              <a:t>)</a:t>
            </a:r>
            <a:endParaRPr lang="fr-FR" altLang="fr-FR" dirty="0">
              <a:solidFill>
                <a:srgbClr val="084887"/>
              </a:solidFill>
              <a:latin typeface="Arial" pitchFamily="34" charset="0"/>
            </a:endParaRPr>
          </a:p>
        </p:txBody>
      </p:sp>
      <p:sp>
        <p:nvSpPr>
          <p:cNvPr id="3" name="Titre 2"/>
          <p:cNvSpPr>
            <a:spLocks noGrp="1"/>
          </p:cNvSpPr>
          <p:nvPr>
            <p:ph type="title"/>
          </p:nvPr>
        </p:nvSpPr>
        <p:spPr/>
        <p:txBody>
          <a:bodyPr/>
          <a:lstStyle/>
          <a:p>
            <a:r>
              <a:rPr lang="fr-FR" altLang="fr-FR" dirty="0" smtClean="0"/>
              <a:t>1988: </a:t>
            </a:r>
            <a:r>
              <a:rPr lang="fr-FR" altLang="fr-FR" dirty="0"/>
              <a:t>I. </a:t>
            </a:r>
            <a:r>
              <a:rPr lang="fr-FR" altLang="fr-FR" dirty="0" smtClean="0"/>
              <a:t>Jacobson: </a:t>
            </a:r>
            <a:r>
              <a:rPr lang="fr-FR" altLang="fr-FR" dirty="0" err="1"/>
              <a:t>Sequence</a:t>
            </a:r>
            <a:r>
              <a:rPr lang="fr-FR" altLang="fr-FR" dirty="0"/>
              <a:t> Charts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16</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99" y="2012878"/>
            <a:ext cx="3129589" cy="25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2526"/>
            <a:ext cx="4826806" cy="46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37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1992 : I. Jacobson : ‘</a:t>
            </a:r>
            <a:r>
              <a:rPr lang="fr-FR" altLang="fr-FR" b="0" dirty="0"/>
              <a:t>OOSE : A </a:t>
            </a:r>
            <a:r>
              <a:rPr lang="fr-FR" altLang="fr-FR" i="1" u="sng" dirty="0"/>
              <a:t>use case</a:t>
            </a:r>
            <a:r>
              <a:rPr lang="fr-FR" altLang="fr-FR" b="0" dirty="0"/>
              <a:t> </a:t>
            </a:r>
            <a:r>
              <a:rPr lang="fr-FR" altLang="fr-FR" b="0" dirty="0" err="1"/>
              <a:t>driven</a:t>
            </a:r>
            <a:r>
              <a:rPr lang="fr-FR" altLang="fr-FR" b="0" dirty="0"/>
              <a:t> </a:t>
            </a:r>
            <a:r>
              <a:rPr lang="fr-FR" altLang="fr-FR" b="0" dirty="0" err="1"/>
              <a:t>approach</a:t>
            </a:r>
            <a:r>
              <a:rPr lang="fr-FR" altLang="fr-FR"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17</a:t>
            </a:fld>
            <a:endParaRPr lang="fr-FR" dirty="0"/>
          </a:p>
        </p:txBody>
      </p:sp>
      <p:pic>
        <p:nvPicPr>
          <p:cNvPr id="7" name="Image 6" descr="Use-CaseDiagramUM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43558"/>
            <a:ext cx="5544616" cy="1363339"/>
          </a:xfrm>
          <a:prstGeom prst="rect">
            <a:avLst/>
          </a:prstGeom>
        </p:spPr>
      </p:pic>
      <p:pic>
        <p:nvPicPr>
          <p:cNvPr id="8" name="Image 7" descr="Capture d’écran 2012-10-02 à 15.4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10" y="2157156"/>
            <a:ext cx="4343994" cy="2574834"/>
          </a:xfrm>
          <a:prstGeom prst="rect">
            <a:avLst/>
          </a:prstGeom>
        </p:spPr>
      </p:pic>
      <p:sp>
        <p:nvSpPr>
          <p:cNvPr id="9" name="Espace réservé du contenu 1"/>
          <p:cNvSpPr>
            <a:spLocks noGrp="1"/>
          </p:cNvSpPr>
          <p:nvPr>
            <p:ph idx="1"/>
          </p:nvPr>
        </p:nvSpPr>
        <p:spPr>
          <a:xfrm>
            <a:off x="107505" y="3003799"/>
            <a:ext cx="4320479" cy="1440159"/>
          </a:xfrm>
          <a:ln>
            <a:solidFill>
              <a:schemeClr val="accent1"/>
            </a:solidFill>
          </a:ln>
        </p:spPr>
        <p:txBody>
          <a:bodyPr/>
          <a:lstStyle/>
          <a:p>
            <a:r>
              <a:rPr lang="fr-FR" altLang="fr-FR" dirty="0" smtClean="0">
                <a:solidFill>
                  <a:srgbClr val="084887"/>
                </a:solidFill>
                <a:latin typeface="Arial" pitchFamily="34" charset="0"/>
              </a:rPr>
              <a:t>1992-1998 : développement de </a:t>
            </a:r>
            <a:r>
              <a:rPr lang="fr-FR" altLang="fr-FR" dirty="0" err="1" smtClean="0">
                <a:solidFill>
                  <a:srgbClr val="084887"/>
                </a:solidFill>
                <a:latin typeface="Arial" pitchFamily="34" charset="0"/>
              </a:rPr>
              <a:t>Météor</a:t>
            </a:r>
            <a:r>
              <a:rPr lang="fr-FR" altLang="fr-FR" dirty="0" smtClean="0">
                <a:solidFill>
                  <a:srgbClr val="084887"/>
                </a:solidFill>
                <a:latin typeface="Arial" pitchFamily="34" charset="0"/>
              </a:rPr>
              <a:t> (ligne 14 Parisienne) selon la </a:t>
            </a:r>
            <a:r>
              <a:rPr lang="fr-FR" altLang="fr-FR" dirty="0" smtClean="0">
                <a:solidFill>
                  <a:srgbClr val="FF0000"/>
                </a:solidFill>
                <a:latin typeface="Arial" pitchFamily="34" charset="0"/>
              </a:rPr>
              <a:t>méthode B</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de la spécification</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du raffinement</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4203377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(1/2)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18</a:t>
            </a:fld>
            <a:endParaRPr lang="fr-FR" dirty="0"/>
          </a:p>
        </p:txBody>
      </p:sp>
      <p:pic>
        <p:nvPicPr>
          <p:cNvPr id="8" name="Picture 4" descr="800px-OO_Modeling_languages_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00" y="51470"/>
            <a:ext cx="6611129" cy="468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(2/2)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19</a:t>
            </a:fld>
            <a:endParaRPr lang="fr-FR"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17010"/>
            <a:ext cx="6984776" cy="441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401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2</a:t>
            </a:fld>
            <a:endParaRPr lang="fr-FR" dirty="0"/>
          </a:p>
        </p:txBody>
      </p:sp>
      <p:sp>
        <p:nvSpPr>
          <p:cNvPr id="6" name="Espace réservé du texte 5"/>
          <p:cNvSpPr>
            <a:spLocks noGrp="1"/>
          </p:cNvSpPr>
          <p:nvPr>
            <p:ph type="body" sz="quarter" idx="22"/>
          </p:nvPr>
        </p:nvSpPr>
        <p:spPr>
          <a:xfrm>
            <a:off x="5023302" y="1635125"/>
            <a:ext cx="3725162" cy="2484438"/>
          </a:xfrm>
        </p:spPr>
        <p:txBody>
          <a:bodyPr/>
          <a:lstStyle/>
          <a:p>
            <a:r>
              <a:rPr lang="fr-FR" dirty="0" smtClean="0"/>
              <a:t>Panorama (Morceaux choisis)</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1</a:t>
            </a:r>
            <a:endParaRPr lang="fr-FR" dirty="0"/>
          </a:p>
        </p:txBody>
      </p:sp>
    </p:spTree>
    <p:extLst>
      <p:ext uri="{BB962C8B-B14F-4D97-AF65-F5344CB8AC3E}">
        <p14:creationId xmlns:p14="http://schemas.microsoft.com/office/powerpoint/2010/main" val="4234499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2007: </a:t>
            </a:r>
            <a:r>
              <a:rPr lang="fr-FR" dirty="0" err="1" smtClean="0"/>
              <a:t>SysML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20</a:t>
            </a:fld>
            <a:endParaRPr lang="fr-FR" dirty="0"/>
          </a:p>
        </p:txBody>
      </p:sp>
      <p:pic>
        <p:nvPicPr>
          <p:cNvPr id="7" name="Image 6" descr="RD Pcontroll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7" y="20030"/>
            <a:ext cx="6552728" cy="4703364"/>
          </a:xfrm>
          <a:prstGeom prst="rect">
            <a:avLst/>
          </a:prstGeom>
        </p:spPr>
      </p:pic>
      <p:sp>
        <p:nvSpPr>
          <p:cNvPr id="8" name="ZoneTexte 7"/>
          <p:cNvSpPr txBox="1"/>
          <p:nvPr/>
        </p:nvSpPr>
        <p:spPr>
          <a:xfrm>
            <a:off x="107504" y="2427734"/>
            <a:ext cx="1672253" cy="646331"/>
          </a:xfrm>
          <a:prstGeom prst="rect">
            <a:avLst/>
          </a:prstGeom>
          <a:noFill/>
        </p:spPr>
        <p:txBody>
          <a:bodyPr wrap="none" rtlCol="0">
            <a:spAutoFit/>
          </a:bodyPr>
          <a:lstStyle/>
          <a:p>
            <a:r>
              <a:rPr lang="fr-FR" dirty="0" smtClean="0"/>
              <a:t>2015 : </a:t>
            </a:r>
            <a:r>
              <a:rPr lang="fr-FR" dirty="0" smtClean="0"/>
              <a:t>Capella</a:t>
            </a:r>
          </a:p>
          <a:p>
            <a:pPr lvl="1"/>
            <a:r>
              <a:rPr lang="fr-FR" dirty="0" smtClean="0"/>
              <a:t>(Thalès)</a:t>
            </a:r>
            <a:endParaRPr lang="fr-FR" dirty="0"/>
          </a:p>
        </p:txBody>
      </p:sp>
      <p:sp>
        <p:nvSpPr>
          <p:cNvPr id="9" name="ZoneTexte 8"/>
          <p:cNvSpPr txBox="1"/>
          <p:nvPr/>
        </p:nvSpPr>
        <p:spPr>
          <a:xfrm>
            <a:off x="107504" y="3291830"/>
            <a:ext cx="2232248" cy="1200329"/>
          </a:xfrm>
          <a:prstGeom prst="rect">
            <a:avLst/>
          </a:prstGeom>
          <a:noFill/>
        </p:spPr>
        <p:txBody>
          <a:bodyPr wrap="square" rtlCol="0">
            <a:spAutoFit/>
          </a:bodyPr>
          <a:lstStyle/>
          <a:p>
            <a:r>
              <a:rPr lang="fr-FR" dirty="0" smtClean="0"/>
              <a:t>2019 </a:t>
            </a:r>
            <a:r>
              <a:rPr lang="fr-FR" dirty="0" smtClean="0"/>
              <a:t>: </a:t>
            </a:r>
            <a:r>
              <a:rPr lang="fr-FR" dirty="0" smtClean="0"/>
              <a:t>suspens chez SED …</a:t>
            </a:r>
          </a:p>
          <a:p>
            <a:pPr lvl="1"/>
            <a:r>
              <a:rPr lang="fr-FR" dirty="0" smtClean="0"/>
              <a:t>… Systémiers et </a:t>
            </a:r>
            <a:r>
              <a:rPr lang="fr-FR" dirty="0" err="1"/>
              <a:t>S</a:t>
            </a:r>
            <a:r>
              <a:rPr lang="fr-FR" dirty="0" err="1" smtClean="0"/>
              <a:t>ofteux</a:t>
            </a:r>
            <a:endParaRPr lang="fr-FR" dirty="0"/>
          </a:p>
        </p:txBody>
      </p:sp>
      <p:sp>
        <p:nvSpPr>
          <p:cNvPr id="10" name="ZoneTexte 9"/>
          <p:cNvSpPr txBox="1"/>
          <p:nvPr/>
        </p:nvSpPr>
        <p:spPr>
          <a:xfrm>
            <a:off x="107504" y="1059582"/>
            <a:ext cx="2448273" cy="1200329"/>
          </a:xfrm>
          <a:prstGeom prst="rect">
            <a:avLst/>
          </a:prstGeom>
          <a:noFill/>
        </p:spPr>
        <p:txBody>
          <a:bodyPr wrap="square" rtlCol="0">
            <a:spAutoFit/>
          </a:bodyPr>
          <a:lstStyle/>
          <a:p>
            <a:r>
              <a:rPr lang="fr-FR" dirty="0" smtClean="0"/>
              <a:t>2007-2015 </a:t>
            </a:r>
            <a:r>
              <a:rPr lang="fr-FR" dirty="0" smtClean="0"/>
              <a:t>: </a:t>
            </a:r>
            <a:r>
              <a:rPr lang="fr-FR" dirty="0" smtClean="0"/>
              <a:t>l’embarqué se bat avec les </a:t>
            </a:r>
            <a:r>
              <a:rPr lang="fr-FR" dirty="0" err="1" smtClean="0"/>
              <a:t>xML</a:t>
            </a:r>
            <a:endParaRPr lang="fr-FR" dirty="0" smtClean="0"/>
          </a:p>
          <a:p>
            <a:r>
              <a:rPr lang="fr-FR" dirty="0" smtClean="0"/>
              <a:t>(ex : </a:t>
            </a:r>
            <a:r>
              <a:rPr lang="fr-FR" dirty="0" err="1" smtClean="0"/>
              <a:t>Valéo</a:t>
            </a:r>
            <a:r>
              <a:rPr lang="fr-FR" dirty="0" smtClean="0"/>
              <a:t>)</a:t>
            </a:r>
          </a:p>
        </p:txBody>
      </p:sp>
    </p:spTree>
    <p:extLst>
      <p:ext uri="{BB962C8B-B14F-4D97-AF65-F5344CB8AC3E}">
        <p14:creationId xmlns:p14="http://schemas.microsoft.com/office/powerpoint/2010/main" val="2526574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2010+: SCXML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21</a:t>
            </a:fld>
            <a:endParaRPr lang="fr-FR" dirty="0"/>
          </a:p>
        </p:txBody>
      </p:sp>
      <p:pic>
        <p:nvPicPr>
          <p:cNvPr id="11" name="Picture 2" descr="F:\erts\erts_2018\scxml_stopwatch_x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1742973"/>
            <a:ext cx="5764213" cy="2943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F:\erts\erts_2018\scxml_stopwatch_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821954"/>
            <a:ext cx="4914900" cy="282892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1"/>
          <p:cNvSpPr>
            <a:spLocks noGrp="1"/>
          </p:cNvSpPr>
          <p:nvPr>
            <p:ph idx="1"/>
          </p:nvPr>
        </p:nvSpPr>
        <p:spPr>
          <a:xfrm>
            <a:off x="503238" y="915567"/>
            <a:ext cx="8389937" cy="576064"/>
          </a:xfrm>
        </p:spPr>
        <p:txBody>
          <a:bodyPr/>
          <a:lstStyle/>
          <a:p>
            <a:r>
              <a:rPr lang="fr-FR" dirty="0">
                <a:hlinkClick r:id="rId4"/>
              </a:rPr>
              <a:t>https://www.w3.org/TR/scxml/</a:t>
            </a:r>
            <a:endParaRPr lang="fr-FR" dirty="0"/>
          </a:p>
          <a:p>
            <a:r>
              <a:rPr lang="fr-FR" dirty="0">
                <a:hlinkClick r:id="rId5"/>
              </a:rPr>
              <a:t>http://</a:t>
            </a:r>
            <a:r>
              <a:rPr lang="fr-FR" dirty="0" smtClean="0">
                <a:hlinkClick r:id="rId5"/>
              </a:rPr>
              <a:t>commons.apache.org/proper/commons-scxml/usecases/scxml-stopwatch.html</a:t>
            </a:r>
            <a:endParaRPr lang="fr-FR" dirty="0" smtClean="0"/>
          </a:p>
          <a:p>
            <a:endParaRPr lang="fr-FR" dirty="0"/>
          </a:p>
        </p:txBody>
      </p:sp>
    </p:spTree>
    <p:extLst>
      <p:ext uri="{BB962C8B-B14F-4D97-AF65-F5344CB8AC3E}">
        <p14:creationId xmlns:p14="http://schemas.microsoft.com/office/powerpoint/2010/main" val="1373233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503239" y="915865"/>
            <a:ext cx="2340570" cy="287733"/>
          </a:xfrm>
        </p:spPr>
        <p:txBody>
          <a:bodyPr/>
          <a:lstStyle/>
          <a:p>
            <a:r>
              <a:rPr lang="fr-FR" dirty="0" smtClean="0"/>
              <a:t>« </a:t>
            </a:r>
            <a:r>
              <a:rPr lang="fr-FR" dirty="0" err="1" smtClean="0"/>
              <a:t>boilerplates</a:t>
            </a:r>
            <a:r>
              <a:rPr lang="fr-FR" dirty="0" smtClean="0"/>
              <a:t> »</a:t>
            </a:r>
            <a:endParaRPr lang="fr-FR" dirty="0"/>
          </a:p>
        </p:txBody>
      </p:sp>
      <p:sp>
        <p:nvSpPr>
          <p:cNvPr id="3" name="Titre 2"/>
          <p:cNvSpPr>
            <a:spLocks noGrp="1"/>
          </p:cNvSpPr>
          <p:nvPr>
            <p:ph type="title"/>
          </p:nvPr>
        </p:nvSpPr>
        <p:spPr/>
        <p:txBody>
          <a:bodyPr/>
          <a:lstStyle/>
          <a:p>
            <a:r>
              <a:rPr lang="en-US" dirty="0" smtClean="0"/>
              <a:t>2013 The Reuse Company : Requirements Authoring Tool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22</a:t>
            </a:fld>
            <a:endParaRPr lang="fr-FR" dirty="0"/>
          </a:p>
        </p:txBody>
      </p:sp>
      <p:pic>
        <p:nvPicPr>
          <p:cNvPr id="5122" name="Picture 2" descr="F:\P140\slides_mbd\trc_r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02" y="699542"/>
            <a:ext cx="6143478" cy="403244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107504" y="2523549"/>
            <a:ext cx="2448273" cy="1477328"/>
          </a:xfrm>
          <a:prstGeom prst="rect">
            <a:avLst/>
          </a:prstGeom>
          <a:noFill/>
        </p:spPr>
        <p:txBody>
          <a:bodyPr wrap="square" rtlCol="0">
            <a:spAutoFit/>
          </a:bodyPr>
          <a:lstStyle/>
          <a:p>
            <a:r>
              <a:rPr lang="fr-FR" dirty="0" smtClean="0"/>
              <a:t>Industrialise les meilleures pratiques d’écriture « cadrée » d’exigences</a:t>
            </a:r>
          </a:p>
          <a:p>
            <a:r>
              <a:rPr lang="fr-FR" dirty="0" smtClean="0"/>
              <a:t>(SHE)</a:t>
            </a:r>
            <a:endParaRPr lang="fr-FR" dirty="0" smtClean="0"/>
          </a:p>
        </p:txBody>
      </p:sp>
    </p:spTree>
    <p:extLst>
      <p:ext uri="{BB962C8B-B14F-4D97-AF65-F5344CB8AC3E}">
        <p14:creationId xmlns:p14="http://schemas.microsoft.com/office/powerpoint/2010/main" val="1837228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smtClean="0"/>
              <a:t>2013 </a:t>
            </a:r>
            <a:r>
              <a:rPr lang="en-US" dirty="0" err="1"/>
              <a:t>Argosim</a:t>
            </a:r>
            <a:r>
              <a:rPr lang="en-US" dirty="0"/>
              <a:t> </a:t>
            </a:r>
            <a:r>
              <a:rPr lang="en-US" dirty="0" smtClean="0"/>
              <a:t>: Stimulus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23</a:t>
            </a:fld>
            <a:endParaRPr lang="fr-FR" dirty="0"/>
          </a:p>
        </p:txBody>
      </p:sp>
      <p:pic>
        <p:nvPicPr>
          <p:cNvPr id="4098" name="Picture 2" descr="F:\P140\slides_mbd\stimulus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9542"/>
            <a:ext cx="5220072" cy="334287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P140\slides_mbd\stimulu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203" y="987574"/>
            <a:ext cx="4942301" cy="371718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1"/>
          <p:cNvSpPr>
            <a:spLocks noGrp="1"/>
          </p:cNvSpPr>
          <p:nvPr>
            <p:ph idx="1"/>
          </p:nvPr>
        </p:nvSpPr>
        <p:spPr>
          <a:xfrm>
            <a:off x="107505" y="4258442"/>
            <a:ext cx="3888431" cy="401540"/>
          </a:xfrm>
        </p:spPr>
        <p:txBody>
          <a:bodyPr/>
          <a:lstStyle/>
          <a:p>
            <a:r>
              <a:rPr lang="fr-FR" altLang="fr-FR" dirty="0" smtClean="0">
                <a:solidFill>
                  <a:srgbClr val="FF0000"/>
                </a:solidFill>
                <a:latin typeface="Arial" pitchFamily="34" charset="0"/>
              </a:rPr>
              <a:t>Formalisation des exigences : 20 ans de retard sur le ferroviaire</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10880448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24</a:t>
            </a:fld>
            <a:endParaRPr lang="fr-FR" dirty="0"/>
          </a:p>
        </p:txBody>
      </p:sp>
      <p:sp>
        <p:nvSpPr>
          <p:cNvPr id="6" name="Espace réservé du texte 5"/>
          <p:cNvSpPr>
            <a:spLocks noGrp="1"/>
          </p:cNvSpPr>
          <p:nvPr>
            <p:ph type="body" sz="quarter" idx="22"/>
          </p:nvPr>
        </p:nvSpPr>
        <p:spPr/>
        <p:txBody>
          <a:bodyPr/>
          <a:lstStyle/>
          <a:p>
            <a:r>
              <a:rPr lang="fr-FR" dirty="0" smtClean="0"/>
              <a:t>MATLAB / SIMULINK</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a:t>2</a:t>
            </a:r>
          </a:p>
        </p:txBody>
      </p:sp>
    </p:spTree>
    <p:extLst>
      <p:ext uri="{BB962C8B-B14F-4D97-AF65-F5344CB8AC3E}">
        <p14:creationId xmlns:p14="http://schemas.microsoft.com/office/powerpoint/2010/main" val="615275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1979 : </a:t>
            </a:r>
            <a:r>
              <a:rPr lang="fr-FR" dirty="0" err="1" smtClean="0"/>
              <a:t>Cleve</a:t>
            </a:r>
            <a:r>
              <a:rPr lang="fr-FR" dirty="0" smtClean="0"/>
              <a:t> </a:t>
            </a:r>
            <a:r>
              <a:rPr lang="fr-FR" dirty="0" err="1" smtClean="0"/>
              <a:t>Moler</a:t>
            </a:r>
            <a:r>
              <a:rPr lang="fr-FR" dirty="0" smtClean="0"/>
              <a:t> et LINPACK / EISPACK</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25</a:t>
            </a:fld>
            <a:endParaRPr lang="fr-FR"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9543"/>
            <a:ext cx="6480720" cy="364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P140\slides_mbd\cleve_mo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595" y="53508"/>
            <a:ext cx="2950290" cy="295029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451205" y="4410317"/>
            <a:ext cx="5624745" cy="307777"/>
          </a:xfrm>
          <a:prstGeom prst="rect">
            <a:avLst/>
          </a:prstGeom>
          <a:noFill/>
        </p:spPr>
        <p:txBody>
          <a:bodyPr wrap="none" rtlCol="0">
            <a:spAutoFit/>
          </a:bodyPr>
          <a:lstStyle/>
          <a:p>
            <a:r>
              <a:rPr lang="fr-FR" sz="1400" dirty="0"/>
              <a:t>https://fr.mathworks.com/company/aboutus/founders/clevemoler.html</a:t>
            </a:r>
          </a:p>
        </p:txBody>
      </p:sp>
    </p:spTree>
    <p:extLst>
      <p:ext uri="{BB962C8B-B14F-4D97-AF65-F5344CB8AC3E}">
        <p14:creationId xmlns:p14="http://schemas.microsoft.com/office/powerpoint/2010/main" val="12557406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1981 : The </a:t>
            </a:r>
            <a:r>
              <a:rPr lang="fr-FR" altLang="fr-FR" u="sng" dirty="0" err="1">
                <a:latin typeface="Arial" charset="0"/>
                <a:cs typeface="Arial" charset="0"/>
              </a:rPr>
              <a:t>MAT</a:t>
            </a:r>
            <a:r>
              <a:rPr lang="fr-FR" altLang="fr-FR" dirty="0" err="1">
                <a:latin typeface="Arial" charset="0"/>
                <a:cs typeface="Arial" charset="0"/>
              </a:rPr>
              <a:t>rix</a:t>
            </a:r>
            <a:r>
              <a:rPr lang="fr-FR" altLang="fr-FR" dirty="0">
                <a:latin typeface="Arial" charset="0"/>
                <a:cs typeface="Arial" charset="0"/>
              </a:rPr>
              <a:t> </a:t>
            </a:r>
            <a:r>
              <a:rPr lang="fr-FR" altLang="fr-FR" u="sng" dirty="0" err="1" smtClean="0">
                <a:latin typeface="Arial" charset="0"/>
                <a:cs typeface="Arial" charset="0"/>
              </a:rPr>
              <a:t>LAB</a:t>
            </a:r>
            <a:r>
              <a:rPr lang="fr-FR" altLang="fr-FR" dirty="0" err="1" smtClean="0">
                <a:latin typeface="Arial" charset="0"/>
                <a:cs typeface="Arial" charset="0"/>
              </a:rPr>
              <a:t>oratory</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26</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4345"/>
            <a:ext cx="7056784" cy="396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4358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1990 : Simulink (et les systèmes embarqués)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27</a:t>
            </a:fld>
            <a:endParaRPr lang="fr-FR" dirty="0"/>
          </a:p>
        </p:txBody>
      </p:sp>
      <p:sp>
        <p:nvSpPr>
          <p:cNvPr id="8" name="Rectangle 3"/>
          <p:cNvSpPr txBox="1">
            <a:spLocks noChangeArrowheads="1"/>
          </p:cNvSpPr>
          <p:nvPr/>
        </p:nvSpPr>
        <p:spPr bwMode="gray">
          <a:xfrm>
            <a:off x="265684" y="764034"/>
            <a:ext cx="2146076" cy="87161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latin typeface="Arial" charset="0"/>
                <a:cs typeface="Arial" charset="0"/>
              </a:rPr>
              <a:t>1981 : IBM PC</a:t>
            </a:r>
          </a:p>
          <a:p>
            <a:r>
              <a:rPr lang="fr-FR" altLang="fr-FR" dirty="0" smtClean="0">
                <a:latin typeface="Arial" charset="0"/>
                <a:cs typeface="Arial" charset="0"/>
              </a:rPr>
              <a:t>1983 : Jack </a:t>
            </a:r>
            <a:r>
              <a:rPr lang="fr-FR" altLang="fr-FR" dirty="0" err="1" smtClean="0">
                <a:latin typeface="Arial" charset="0"/>
                <a:cs typeface="Arial" charset="0"/>
              </a:rPr>
              <a:t>Little</a:t>
            </a:r>
            <a:endParaRPr lang="fr-FR" altLang="fr-FR" dirty="0" smtClean="0">
              <a:latin typeface="Arial" charset="0"/>
              <a:cs typeface="Arial" charset="0"/>
            </a:endParaRPr>
          </a:p>
          <a:p>
            <a:pPr lvl="1"/>
            <a:r>
              <a:rPr lang="fr-FR" altLang="fr-FR" dirty="0" smtClean="0">
                <a:latin typeface="Arial" charset="0"/>
                <a:cs typeface="Arial" charset="0"/>
              </a:rPr>
              <a:t>portage en C, fichiers .m et Control </a:t>
            </a:r>
            <a:r>
              <a:rPr lang="fr-FR" altLang="fr-FR" dirty="0" err="1" smtClean="0">
                <a:latin typeface="Arial" charset="0"/>
                <a:cs typeface="Arial" charset="0"/>
              </a:rPr>
              <a:t>ToolBox</a:t>
            </a:r>
            <a:endParaRPr lang="fr-FR" altLang="fr-FR" dirty="0" smtClean="0">
              <a:latin typeface="Arial" charset="0"/>
              <a:cs typeface="Arial" charset="0"/>
            </a:endParaRPr>
          </a:p>
        </p:txBody>
      </p:sp>
      <p:pic>
        <p:nvPicPr>
          <p:cNvPr id="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504" y="2169091"/>
            <a:ext cx="4572000" cy="256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7" y="1707654"/>
            <a:ext cx="4033656" cy="302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space réservé du contenu 1"/>
          <p:cNvSpPr>
            <a:spLocks noGrp="1"/>
          </p:cNvSpPr>
          <p:nvPr>
            <p:ph idx="1"/>
          </p:nvPr>
        </p:nvSpPr>
        <p:spPr>
          <a:xfrm>
            <a:off x="3779912" y="1203598"/>
            <a:ext cx="3600400" cy="1584176"/>
          </a:xfrm>
          <a:solidFill>
            <a:schemeClr val="bg1"/>
          </a:solidFill>
        </p:spPr>
        <p:txBody>
          <a:bodyPr/>
          <a:lstStyle/>
          <a:p>
            <a:r>
              <a:rPr lang="fr-FR" altLang="fr-FR" dirty="0"/>
              <a:t>1984 : The MathWorks</a:t>
            </a:r>
          </a:p>
          <a:p>
            <a:r>
              <a:rPr lang="fr-FR" altLang="fr-FR" dirty="0"/>
              <a:t>1990 : Simulink 1.0</a:t>
            </a:r>
          </a:p>
          <a:p>
            <a:r>
              <a:rPr lang="fr-FR" altLang="fr-FR" i="1" dirty="0">
                <a:solidFill>
                  <a:srgbClr val="FF6600"/>
                </a:solidFill>
              </a:rPr>
              <a:t>1992-3 : </a:t>
            </a:r>
            <a:r>
              <a:rPr lang="fr-FR" altLang="fr-FR" i="1" dirty="0" err="1">
                <a:solidFill>
                  <a:srgbClr val="FF6600"/>
                </a:solidFill>
              </a:rPr>
              <a:t>Ascet</a:t>
            </a:r>
            <a:r>
              <a:rPr lang="fr-FR" altLang="fr-FR" i="1" dirty="0">
                <a:solidFill>
                  <a:srgbClr val="FF6600"/>
                </a:solidFill>
              </a:rPr>
              <a:t> (ETAS Gmbh), </a:t>
            </a:r>
            <a:r>
              <a:rPr lang="fr-FR" altLang="fr-FR" i="1" dirty="0" err="1" smtClean="0">
                <a:solidFill>
                  <a:srgbClr val="FF6600"/>
                </a:solidFill>
              </a:rPr>
              <a:t>Scade</a:t>
            </a:r>
            <a:endParaRPr lang="fr-FR" altLang="fr-FR" i="1" dirty="0">
              <a:solidFill>
                <a:srgbClr val="FF6600"/>
              </a:solidFill>
            </a:endParaRPr>
          </a:p>
          <a:p>
            <a:r>
              <a:rPr lang="fr-FR" altLang="fr-FR" dirty="0"/>
              <a:t>1995 : MATLAB Compiler</a:t>
            </a:r>
          </a:p>
          <a:p>
            <a:r>
              <a:rPr lang="fr-FR" altLang="fr-FR" i="1" dirty="0">
                <a:solidFill>
                  <a:srgbClr val="FF6600"/>
                </a:solidFill>
              </a:rPr>
              <a:t>1998 : </a:t>
            </a:r>
            <a:r>
              <a:rPr lang="fr-FR" altLang="fr-FR" i="1" dirty="0" err="1">
                <a:solidFill>
                  <a:srgbClr val="FF6600"/>
                </a:solidFill>
              </a:rPr>
              <a:t>Ascet</a:t>
            </a:r>
            <a:r>
              <a:rPr lang="fr-FR" altLang="fr-FR" i="1" dirty="0">
                <a:solidFill>
                  <a:srgbClr val="FF6600"/>
                </a:solidFill>
              </a:rPr>
              <a:t>-SD</a:t>
            </a:r>
          </a:p>
          <a:p>
            <a:r>
              <a:rPr lang="fr-FR" altLang="fr-FR" dirty="0">
                <a:solidFill>
                  <a:srgbClr val="FF6600"/>
                </a:solidFill>
              </a:rPr>
              <a:t>2000 : </a:t>
            </a:r>
            <a:r>
              <a:rPr lang="fr-FR" altLang="fr-FR" dirty="0" err="1">
                <a:solidFill>
                  <a:srgbClr val="FF6600"/>
                </a:solidFill>
              </a:rPr>
              <a:t>TargetLink</a:t>
            </a:r>
            <a:r>
              <a:rPr lang="fr-FR" altLang="fr-FR" dirty="0">
                <a:solidFill>
                  <a:srgbClr val="FF6600"/>
                </a:solidFill>
              </a:rPr>
              <a:t> (</a:t>
            </a:r>
            <a:r>
              <a:rPr lang="fr-FR" altLang="fr-FR" dirty="0" err="1">
                <a:solidFill>
                  <a:srgbClr val="FF6600"/>
                </a:solidFill>
              </a:rPr>
              <a:t>dSPACE</a:t>
            </a:r>
            <a:r>
              <a:rPr lang="fr-FR" altLang="fr-FR" dirty="0">
                <a:solidFill>
                  <a:srgbClr val="FF6600"/>
                </a:solidFill>
              </a:rPr>
              <a:t> Gmbh)</a:t>
            </a:r>
          </a:p>
          <a:p>
            <a:r>
              <a:rPr lang="fr-FR" altLang="fr-FR" dirty="0">
                <a:solidFill>
                  <a:srgbClr val="FF6600"/>
                </a:solidFill>
              </a:rPr>
              <a:t>2010 : </a:t>
            </a:r>
            <a:r>
              <a:rPr lang="fr-FR" altLang="fr-FR" dirty="0" err="1">
                <a:solidFill>
                  <a:srgbClr val="FF6600"/>
                </a:solidFill>
              </a:rPr>
              <a:t>Silvercrest</a:t>
            </a:r>
            <a:r>
              <a:rPr lang="fr-FR" altLang="fr-FR" dirty="0">
                <a:solidFill>
                  <a:srgbClr val="FF6600"/>
                </a:solidFill>
              </a:rPr>
              <a:t> (Snecma)</a:t>
            </a:r>
          </a:p>
        </p:txBody>
      </p:sp>
      <p:pic>
        <p:nvPicPr>
          <p:cNvPr id="13" name="Picture 4" descr="jacklit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904" y="51470"/>
            <a:ext cx="2006600"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1520" y="843558"/>
            <a:ext cx="3132658" cy="575765"/>
          </a:xfrm>
        </p:spPr>
        <p:txBody>
          <a:bodyPr/>
          <a:lstStyle/>
          <a:p>
            <a:pPr>
              <a:buFont typeface="Wingdings" pitchFamily="2" charset="2"/>
              <a:buNone/>
            </a:pPr>
            <a:r>
              <a:rPr lang="fr-FR" altLang="fr-FR" dirty="0">
                <a:latin typeface="Arial" charset="0"/>
                <a:cs typeface="Arial" charset="0"/>
              </a:rPr>
              <a:t>AGS : </a:t>
            </a:r>
            <a:r>
              <a:rPr lang="fr-FR" altLang="fr-FR" u="sng" dirty="0">
                <a:latin typeface="Arial" charset="0"/>
                <a:cs typeface="Arial" charset="0"/>
              </a:rPr>
              <a:t>A</a:t>
            </a:r>
            <a:r>
              <a:rPr lang="fr-FR" altLang="fr-FR" dirty="0">
                <a:latin typeface="Arial" charset="0"/>
                <a:cs typeface="Arial" charset="0"/>
              </a:rPr>
              <a:t>telier de </a:t>
            </a:r>
            <a:r>
              <a:rPr lang="fr-FR" altLang="fr-FR" u="sng" dirty="0">
                <a:latin typeface="Arial" charset="0"/>
                <a:cs typeface="Arial" charset="0"/>
              </a:rPr>
              <a:t>G</a:t>
            </a:r>
            <a:r>
              <a:rPr lang="fr-FR" altLang="fr-FR" dirty="0">
                <a:latin typeface="Arial" charset="0"/>
                <a:cs typeface="Arial" charset="0"/>
              </a:rPr>
              <a:t>énie </a:t>
            </a:r>
            <a:r>
              <a:rPr lang="fr-FR" altLang="fr-FR" u="sng" dirty="0">
                <a:latin typeface="Arial" charset="0"/>
                <a:cs typeface="Arial" charset="0"/>
              </a:rPr>
              <a:t>S</a:t>
            </a:r>
            <a:r>
              <a:rPr lang="fr-FR" altLang="fr-FR" dirty="0">
                <a:latin typeface="Arial" charset="0"/>
                <a:cs typeface="Arial" charset="0"/>
              </a:rPr>
              <a:t>ystème</a:t>
            </a:r>
          </a:p>
          <a:p>
            <a:pPr lvl="1"/>
            <a:r>
              <a:rPr lang="fr-FR" altLang="fr-FR" dirty="0">
                <a:latin typeface="Arial" charset="0"/>
                <a:cs typeface="Arial" charset="0"/>
              </a:rPr>
              <a:t>Pas de codage automatique</a:t>
            </a:r>
          </a:p>
        </p:txBody>
      </p:sp>
      <p:sp>
        <p:nvSpPr>
          <p:cNvPr id="3" name="Titre 2"/>
          <p:cNvSpPr>
            <a:spLocks noGrp="1"/>
          </p:cNvSpPr>
          <p:nvPr>
            <p:ph type="title"/>
          </p:nvPr>
        </p:nvSpPr>
        <p:spPr/>
        <p:txBody>
          <a:bodyPr/>
          <a:lstStyle/>
          <a:p>
            <a:r>
              <a:rPr lang="fr-FR" dirty="0" smtClean="0"/>
              <a:t>Fin des années 90 : un exemple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28</a:t>
            </a:fld>
            <a:endParaRPr lang="fr-FR"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68583"/>
            <a:ext cx="5040560" cy="326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7" y="2061574"/>
            <a:ext cx="4032448" cy="264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675" y="51470"/>
            <a:ext cx="4504829" cy="201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3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Une convergence inattendue vers le synchrone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29</a:t>
            </a:fld>
            <a:endParaRPr lang="fr-FR" dirty="0"/>
          </a:p>
        </p:txBody>
      </p:sp>
      <p:pic>
        <p:nvPicPr>
          <p:cNvPr id="1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614" y="727597"/>
            <a:ext cx="4190889"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33" y="2846555"/>
            <a:ext cx="3867795" cy="195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txBox="1">
            <a:spLocks noChangeArrowheads="1"/>
          </p:cNvSpPr>
          <p:nvPr/>
        </p:nvSpPr>
        <p:spPr bwMode="gray">
          <a:xfrm>
            <a:off x="4441701" y="2133600"/>
            <a:ext cx="346323" cy="3587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itchFamily="2" charset="2"/>
              <a:buNone/>
            </a:pPr>
            <a:r>
              <a:rPr lang="fr-FR" altLang="fr-FR" sz="1800" dirty="0" smtClean="0">
                <a:latin typeface="Arial" charset="0"/>
                <a:cs typeface="Arial" charset="0"/>
                <a:sym typeface="Wingdings" pitchFamily="2" charset="2"/>
              </a:rPr>
              <a:t></a:t>
            </a:r>
            <a:endParaRPr lang="fr-FR" altLang="fr-FR" sz="1800" dirty="0" smtClean="0">
              <a:latin typeface="Arial" charset="0"/>
              <a:cs typeface="Arial" charset="0"/>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8" y="727596"/>
            <a:ext cx="4109294"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4584" y="3075806"/>
            <a:ext cx="2309664" cy="13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3435846"/>
            <a:ext cx="2311122" cy="130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130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067944" y="771550"/>
            <a:ext cx="4789227" cy="2719109"/>
          </a:xfrm>
        </p:spPr>
        <p:txBody>
          <a:bodyPr/>
          <a:lstStyle/>
          <a:p>
            <a:pPr marL="342900" indent="-342900">
              <a:buFont typeface="+mj-lt"/>
              <a:buAutoNum type="arabicPeriod"/>
            </a:pPr>
            <a:r>
              <a:rPr lang="fr-FR" b="0" dirty="0"/>
              <a:t>A </a:t>
            </a:r>
            <a:r>
              <a:rPr lang="fr-FR" b="0" dirty="0" err="1"/>
              <a:t>three-dimensional</a:t>
            </a:r>
            <a:r>
              <a:rPr lang="fr-FR" b="0" dirty="0"/>
              <a:t> </a:t>
            </a:r>
            <a:r>
              <a:rPr lang="fr-FR" b="0" dirty="0" err="1"/>
              <a:t>representation</a:t>
            </a:r>
            <a:r>
              <a:rPr lang="en-US" dirty="0" smtClean="0"/>
              <a:t>, … </a:t>
            </a:r>
            <a:r>
              <a:rPr lang="fr-FR" b="0" dirty="0" err="1"/>
              <a:t>smaller</a:t>
            </a:r>
            <a:r>
              <a:rPr lang="fr-FR" b="0" dirty="0"/>
              <a:t> </a:t>
            </a:r>
            <a:r>
              <a:rPr lang="fr-FR" b="0" dirty="0" err="1" smtClean="0"/>
              <a:t>scale</a:t>
            </a:r>
            <a:r>
              <a:rPr lang="fr-FR" b="0" dirty="0" smtClean="0"/>
              <a:t> …</a:t>
            </a:r>
            <a:endParaRPr lang="fr-FR" dirty="0" smtClean="0"/>
          </a:p>
          <a:p>
            <a:pPr marL="408600" lvl="1" indent="-228600">
              <a:buFont typeface="+mj-lt"/>
              <a:buAutoNum type="arabicPeriod"/>
            </a:pPr>
            <a:endParaRPr lang="fr-FR" dirty="0"/>
          </a:p>
          <a:p>
            <a:pPr marL="342900" indent="-342900">
              <a:buFont typeface="+mj-lt"/>
              <a:buAutoNum type="arabicPeriod"/>
            </a:pPr>
            <a:r>
              <a:rPr lang="en-US" b="0" dirty="0"/>
              <a:t>A thing used as an example to follow or </a:t>
            </a:r>
            <a:r>
              <a:rPr lang="en-US" b="0" dirty="0" smtClean="0"/>
              <a:t>imitate</a:t>
            </a:r>
            <a:r>
              <a:rPr lang="en-US" dirty="0" smtClean="0"/>
              <a:t>.</a:t>
            </a:r>
          </a:p>
          <a:p>
            <a:pPr marL="522900" lvl="1" indent="-342900">
              <a:buFont typeface="+mj-lt"/>
              <a:buAutoNum type="arabicPeriod"/>
            </a:pPr>
            <a:r>
              <a:rPr lang="fr-FR" i="1" dirty="0" smtClean="0"/>
              <a:t>… a </a:t>
            </a:r>
            <a:r>
              <a:rPr lang="fr-FR" i="1" dirty="0"/>
              <a:t>model of </a:t>
            </a:r>
            <a:r>
              <a:rPr lang="fr-FR" i="1" dirty="0" smtClean="0"/>
              <a:t>self-control …</a:t>
            </a:r>
            <a:endParaRPr lang="en-US" dirty="0" smtClean="0"/>
          </a:p>
          <a:p>
            <a:pPr marL="342900" indent="-342900">
              <a:buFont typeface="+mj-lt"/>
              <a:buAutoNum type="arabicPeriod"/>
            </a:pPr>
            <a:endParaRPr lang="en-US" dirty="0"/>
          </a:p>
          <a:p>
            <a:pPr marL="342900" indent="-342900">
              <a:buFont typeface="+mj-lt"/>
              <a:buAutoNum type="arabicPeriod"/>
            </a:pPr>
            <a:r>
              <a:rPr lang="fr-FR" b="0" dirty="0"/>
              <a:t>A </a:t>
            </a:r>
            <a:r>
              <a:rPr lang="fr-FR" b="0" dirty="0" err="1"/>
              <a:t>simplified</a:t>
            </a:r>
            <a:r>
              <a:rPr lang="fr-FR" b="0" dirty="0"/>
              <a:t> </a:t>
            </a:r>
            <a:r>
              <a:rPr lang="fr-FR" b="0" dirty="0" smtClean="0"/>
              <a:t>description … </a:t>
            </a:r>
            <a:r>
              <a:rPr lang="en-US" b="0" dirty="0"/>
              <a:t>to assist calculations and </a:t>
            </a:r>
            <a:r>
              <a:rPr lang="en-US" b="0" dirty="0" smtClean="0"/>
              <a:t>predictions.</a:t>
            </a:r>
          </a:p>
          <a:p>
            <a:pPr marL="342900" indent="-342900">
              <a:buFont typeface="+mj-lt"/>
              <a:buAutoNum type="arabicPeriod"/>
            </a:pPr>
            <a:endParaRPr lang="en-US" b="0" dirty="0" smtClean="0"/>
          </a:p>
          <a:p>
            <a:pPr marL="342900" indent="-342900">
              <a:buFont typeface="+mj-lt"/>
              <a:buAutoNum type="arabicPeriod"/>
            </a:pPr>
            <a:r>
              <a:rPr lang="en-US" b="0" strike="sngStrike" dirty="0"/>
              <a:t>A person employed to display clothes by wearing them</a:t>
            </a:r>
            <a:r>
              <a:rPr lang="en-US" b="0" strike="sngStrike" dirty="0" smtClean="0"/>
              <a:t>.</a:t>
            </a:r>
            <a:endParaRPr lang="fr-FR" dirty="0" smtClean="0"/>
          </a:p>
          <a:p>
            <a:pPr marL="342900" indent="-342900">
              <a:buFont typeface="+mj-lt"/>
              <a:buAutoNum type="arabicPeriod"/>
            </a:pPr>
            <a:r>
              <a:rPr lang="en-US" b="0" strike="sngStrike" dirty="0"/>
              <a:t>A particular design or version of a product</a:t>
            </a:r>
            <a:r>
              <a:rPr lang="en-US" b="0" strike="sngStrike" dirty="0" smtClean="0"/>
              <a:t>.</a:t>
            </a:r>
          </a:p>
          <a:p>
            <a:pPr marL="342900" indent="-342900">
              <a:buFont typeface="+mj-lt"/>
              <a:buAutoNum type="arabicPeriod"/>
            </a:pPr>
            <a:endParaRPr lang="en-US" b="0" dirty="0"/>
          </a:p>
          <a:p>
            <a:pPr marL="0" indent="0">
              <a:buNone/>
            </a:pPr>
            <a:r>
              <a:rPr lang="en-US" b="0" dirty="0" smtClean="0"/>
              <a:t>Origin … set </a:t>
            </a:r>
            <a:r>
              <a:rPr lang="en-US" b="0" dirty="0"/>
              <a:t>of plans of a </a:t>
            </a:r>
            <a:r>
              <a:rPr lang="en-US" b="0" dirty="0" smtClean="0"/>
              <a:t>building …</a:t>
            </a:r>
            <a:endParaRPr lang="fr-FR" dirty="0"/>
          </a:p>
        </p:txBody>
      </p:sp>
      <p:sp>
        <p:nvSpPr>
          <p:cNvPr id="7" name="Titre 6"/>
          <p:cNvSpPr>
            <a:spLocks noGrp="1"/>
          </p:cNvSpPr>
          <p:nvPr>
            <p:ph type="title"/>
          </p:nvPr>
        </p:nvSpPr>
        <p:spPr/>
        <p:txBody>
          <a:bodyPr/>
          <a:lstStyle/>
          <a:p>
            <a:r>
              <a:rPr lang="fr-FR" dirty="0" err="1" smtClean="0"/>
              <a:t>What</a:t>
            </a:r>
            <a:r>
              <a:rPr lang="fr-FR" dirty="0" smtClean="0"/>
              <a:t> </a:t>
            </a:r>
            <a:r>
              <a:rPr lang="fr-FR" dirty="0" err="1" smtClean="0"/>
              <a:t>is</a:t>
            </a:r>
            <a:r>
              <a:rPr lang="fr-FR" dirty="0" smtClean="0"/>
              <a:t> a model </a:t>
            </a:r>
            <a:r>
              <a:rPr lang="fr-FR" dirty="0"/>
              <a:t>? (https://en.oxforddictionaries.com/definition/model)</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a:t>
            </a:fld>
            <a:endParaRPr lang="fr-FR" dirty="0"/>
          </a:p>
        </p:txBody>
      </p:sp>
      <p:pic>
        <p:nvPicPr>
          <p:cNvPr id="3" name="Espace réservé pour une image  2"/>
          <p:cNvPicPr>
            <a:picLocks noGrp="1" noChangeAspect="1"/>
          </p:cNvPicPr>
          <p:nvPr>
            <p:ph type="pic" sz="quarter" idx="14"/>
          </p:nvPr>
        </p:nvPicPr>
        <p:blipFill>
          <a:blip r:embed="rId4">
            <a:extLst>
              <a:ext uri="{28A0092B-C50C-407E-A947-70E740481C1C}">
                <a14:useLocalDpi xmlns:a14="http://schemas.microsoft.com/office/drawing/2010/main" val="0"/>
              </a:ext>
            </a:extLst>
          </a:blip>
          <a:stretch>
            <a:fillRect/>
          </a:stretch>
        </p:blipFill>
        <p:spPr>
          <a:xfrm>
            <a:off x="395536" y="843558"/>
            <a:ext cx="3225512" cy="1612756"/>
          </a:xfrm>
        </p:spPr>
      </p:pic>
      <p:pic>
        <p:nvPicPr>
          <p:cNvPr id="9" name="Espace réservé pour une 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395536" y="2643758"/>
            <a:ext cx="3225512" cy="610454"/>
          </a:xfrm>
          <a:prstGeom prst="rect">
            <a:avLst/>
          </a:prstGeom>
          <a:solidFill>
            <a:schemeClr val="bg1">
              <a:lumMod val="95000"/>
            </a:schemeClr>
          </a:solidFill>
          <a:ln w="57150">
            <a:solidFill>
              <a:schemeClr val="accent1"/>
            </a:solidFill>
            <a:miter lim="800000"/>
          </a:ln>
        </p:spPr>
      </p:pic>
      <p:pic>
        <p:nvPicPr>
          <p:cNvPr id="12" name="Espace réservé pour une 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95536" y="3329448"/>
            <a:ext cx="1555504" cy="1330534"/>
          </a:xfrm>
          <a:prstGeom prst="rect">
            <a:avLst/>
          </a:prstGeom>
          <a:solidFill>
            <a:schemeClr val="bg1">
              <a:lumMod val="95000"/>
            </a:schemeClr>
          </a:solidFill>
          <a:ln w="57150">
            <a:solidFill>
              <a:schemeClr val="accent1"/>
            </a:solidFill>
            <a:miter lim="800000"/>
          </a:ln>
        </p:spPr>
      </p:pic>
      <p:pic>
        <p:nvPicPr>
          <p:cNvPr id="13" name="beethoven_ode_to_joy.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10272" y="3363838"/>
            <a:ext cx="609600" cy="609600"/>
          </a:xfrm>
          <a:prstGeom prst="rect">
            <a:avLst/>
          </a:prstGeom>
        </p:spPr>
      </p:pic>
      <p:pic>
        <p:nvPicPr>
          <p:cNvPr id="14"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245" y="2836147"/>
            <a:ext cx="1901259" cy="1895843"/>
          </a:xfrm>
          <a:prstGeom prst="rect">
            <a:avLst/>
          </a:prstGeom>
        </p:spPr>
      </p:pic>
      <p:sp>
        <p:nvSpPr>
          <p:cNvPr id="15" name="ZoneTexte 14"/>
          <p:cNvSpPr txBox="1"/>
          <p:nvPr/>
        </p:nvSpPr>
        <p:spPr>
          <a:xfrm>
            <a:off x="5420950" y="4098337"/>
            <a:ext cx="1697901" cy="523220"/>
          </a:xfrm>
          <a:prstGeom prst="rect">
            <a:avLst/>
          </a:prstGeom>
          <a:noFill/>
        </p:spPr>
        <p:txBody>
          <a:bodyPr wrap="none" rtlCol="0">
            <a:spAutoFit/>
          </a:bodyPr>
          <a:lstStyle/>
          <a:p>
            <a:r>
              <a:rPr lang="fr-FR" sz="1400" dirty="0" smtClean="0"/>
              <a:t>Couvent de St-Gall</a:t>
            </a:r>
          </a:p>
          <a:p>
            <a:r>
              <a:rPr lang="fr-FR" sz="1400" dirty="0" smtClean="0"/>
              <a:t>Suisse, IXe siècle </a:t>
            </a:r>
            <a:endParaRPr lang="fr-FR" sz="1400" dirty="0"/>
          </a:p>
        </p:txBody>
      </p:sp>
    </p:spTree>
    <p:extLst>
      <p:ext uri="{BB962C8B-B14F-4D97-AF65-F5344CB8AC3E}">
        <p14:creationId xmlns:p14="http://schemas.microsoft.com/office/powerpoint/2010/main" val="1030146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30</a:t>
            </a:fld>
            <a:endParaRPr lang="fr-FR" dirty="0"/>
          </a:p>
        </p:txBody>
      </p:sp>
      <p:sp>
        <p:nvSpPr>
          <p:cNvPr id="6" name="Espace réservé du texte 5"/>
          <p:cNvSpPr>
            <a:spLocks noGrp="1"/>
          </p:cNvSpPr>
          <p:nvPr>
            <p:ph type="body" sz="quarter" idx="22"/>
          </p:nvPr>
        </p:nvSpPr>
        <p:spPr/>
        <p:txBody>
          <a:bodyPr/>
          <a:lstStyle/>
          <a:p>
            <a:r>
              <a:rPr lang="fr-FR" dirty="0" smtClean="0"/>
              <a:t>LUSTRE / SCADE</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3</a:t>
            </a:r>
            <a:endParaRPr lang="fr-FR" dirty="0"/>
          </a:p>
        </p:txBody>
      </p:sp>
    </p:spTree>
    <p:extLst>
      <p:ext uri="{BB962C8B-B14F-4D97-AF65-F5344CB8AC3E}">
        <p14:creationId xmlns:p14="http://schemas.microsoft.com/office/powerpoint/2010/main" val="165401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P140\slides_mbd\synchr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384038"/>
            <a:ext cx="9107872" cy="4347951"/>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FR" dirty="0" smtClean="0"/>
              <a:t>Synchronisme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31</a:t>
            </a:fld>
            <a:endParaRPr lang="fr-FR" dirty="0"/>
          </a:p>
        </p:txBody>
      </p:sp>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(1/2) : SAGA</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32</a:t>
            </a:fld>
            <a:endParaRPr lang="fr-FR" dirty="0"/>
          </a:p>
        </p:txBody>
      </p:sp>
      <p:sp>
        <p:nvSpPr>
          <p:cNvPr id="7" name="Rectangle 3"/>
          <p:cNvSpPr txBox="1">
            <a:spLocks noChangeArrowheads="1"/>
          </p:cNvSpPr>
          <p:nvPr/>
        </p:nvSpPr>
        <p:spPr bwMode="gray">
          <a:xfrm>
            <a:off x="57150" y="1268091"/>
            <a:ext cx="4442842" cy="32478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77 : Grafcet</a:t>
            </a:r>
          </a:p>
          <a:p>
            <a:endParaRPr lang="fr-FR" altLang="fr-FR" sz="1800" dirty="0" smtClean="0">
              <a:latin typeface="Arial" charset="0"/>
              <a:cs typeface="Arial" charset="0"/>
            </a:endParaRPr>
          </a:p>
          <a:p>
            <a:r>
              <a:rPr lang="fr-FR" altLang="fr-FR" sz="1800" dirty="0" smtClean="0">
                <a:latin typeface="Arial" charset="0"/>
                <a:cs typeface="Arial" charset="0"/>
              </a:rPr>
              <a:t>1985, 3 langages </a:t>
            </a:r>
            <a:r>
              <a:rPr lang="fr-FR" altLang="fr-FR" sz="1800" u="sng" dirty="0" smtClean="0">
                <a:latin typeface="Arial" charset="0"/>
                <a:cs typeface="Arial" charset="0"/>
              </a:rPr>
              <a:t>synchrones</a:t>
            </a:r>
            <a:r>
              <a:rPr lang="fr-FR" altLang="fr-FR" sz="1800" dirty="0" smtClean="0">
                <a:latin typeface="Arial" charset="0"/>
                <a:cs typeface="Arial" charset="0"/>
              </a:rPr>
              <a:t> :</a:t>
            </a:r>
          </a:p>
          <a:p>
            <a:pPr lvl="1"/>
            <a:r>
              <a:rPr lang="fr-FR" altLang="fr-FR" sz="1600" dirty="0" smtClean="0">
                <a:latin typeface="Arial" charset="0"/>
                <a:cs typeface="Arial" charset="0"/>
              </a:rPr>
              <a:t>Lustre (</a:t>
            </a:r>
            <a:r>
              <a:rPr lang="fr-FR" altLang="fr-FR" sz="1600" dirty="0" err="1" smtClean="0">
                <a:latin typeface="Arial" charset="0"/>
                <a:cs typeface="Arial" charset="0"/>
              </a:rPr>
              <a:t>Caspi</a:t>
            </a:r>
            <a:r>
              <a:rPr lang="fr-FR" altLang="fr-FR" sz="1600" dirty="0" smtClean="0">
                <a:latin typeface="Arial" charset="0"/>
                <a:cs typeface="Arial" charset="0"/>
              </a:rPr>
              <a:t> / Halbwachs)</a:t>
            </a:r>
          </a:p>
          <a:p>
            <a:pPr lvl="2"/>
            <a:r>
              <a:rPr lang="fr-FR" altLang="fr-FR" sz="1600" dirty="0" err="1" smtClean="0">
                <a:latin typeface="Arial" charset="0"/>
                <a:cs typeface="Arial" charset="0"/>
              </a:rPr>
              <a:t>Univ</a:t>
            </a:r>
            <a:r>
              <a:rPr lang="fr-FR" altLang="fr-FR" sz="1600" dirty="0" smtClean="0">
                <a:latin typeface="Arial" charset="0"/>
                <a:cs typeface="Arial" charset="0"/>
              </a:rPr>
              <a:t>. de Grenoble (futur </a:t>
            </a:r>
            <a:r>
              <a:rPr lang="fr-FR" altLang="fr-FR" sz="1600" dirty="0" err="1" smtClean="0">
                <a:latin typeface="Arial" charset="0"/>
                <a:cs typeface="Arial" charset="0"/>
              </a:rPr>
              <a:t>Verimag</a:t>
            </a:r>
            <a:r>
              <a:rPr lang="fr-FR" altLang="fr-FR" sz="1600" dirty="0" smtClean="0">
                <a:latin typeface="Arial" charset="0"/>
                <a:cs typeface="Arial" charset="0"/>
              </a:rPr>
              <a:t>)</a:t>
            </a:r>
          </a:p>
          <a:p>
            <a:pPr lvl="1"/>
            <a:r>
              <a:rPr lang="fr-FR" altLang="fr-FR" sz="1600" dirty="0" smtClean="0">
                <a:latin typeface="Arial" charset="0"/>
                <a:cs typeface="Arial" charset="0"/>
              </a:rPr>
              <a:t>Esterel (Berry / </a:t>
            </a:r>
            <a:r>
              <a:rPr lang="fr-FR" altLang="fr-FR" sz="1600" dirty="0" err="1" smtClean="0">
                <a:latin typeface="Arial" charset="0"/>
                <a:cs typeface="Arial" charset="0"/>
              </a:rPr>
              <a:t>Marmorat</a:t>
            </a:r>
            <a:r>
              <a:rPr lang="fr-FR" altLang="fr-FR" sz="1600" dirty="0" smtClean="0">
                <a:latin typeface="Arial" charset="0"/>
                <a:cs typeface="Arial" charset="0"/>
              </a:rPr>
              <a:t> / Rigault)</a:t>
            </a:r>
          </a:p>
          <a:p>
            <a:pPr lvl="1"/>
            <a:r>
              <a:rPr lang="fr-FR" altLang="fr-FR" sz="1600" dirty="0" smtClean="0">
                <a:latin typeface="Arial" charset="0"/>
                <a:cs typeface="Arial" charset="0"/>
              </a:rPr>
              <a:t>Signal (Benveniste / Le </a:t>
            </a:r>
            <a:r>
              <a:rPr lang="fr-FR" altLang="fr-FR" sz="1600" dirty="0" err="1" smtClean="0">
                <a:latin typeface="Arial" charset="0"/>
                <a:cs typeface="Arial" charset="0"/>
              </a:rPr>
              <a:t>Guernic</a:t>
            </a:r>
            <a:r>
              <a:rPr lang="fr-FR" altLang="fr-FR" sz="1600" dirty="0" smtClean="0">
                <a:latin typeface="Arial" charset="0"/>
                <a:cs typeface="Arial" charset="0"/>
              </a:rPr>
              <a:t>)</a:t>
            </a:r>
          </a:p>
          <a:p>
            <a:endParaRPr lang="fr-FR" altLang="fr-FR" sz="1800" dirty="0" smtClean="0">
              <a:latin typeface="Arial" charset="0"/>
              <a:cs typeface="Arial" charset="0"/>
            </a:endParaRPr>
          </a:p>
          <a:p>
            <a:endParaRPr lang="fr-FR" altLang="fr-FR" sz="1800" dirty="0" smtClean="0">
              <a:latin typeface="Arial" charset="0"/>
              <a:cs typeface="Arial" charset="0"/>
            </a:endParaRPr>
          </a:p>
          <a:p>
            <a:r>
              <a:rPr lang="fr-FR" altLang="fr-FR" sz="1800" dirty="0" smtClean="0">
                <a:latin typeface="Arial" charset="0"/>
                <a:cs typeface="Arial" charset="0"/>
              </a:rPr>
              <a:t>Lustre = </a:t>
            </a:r>
            <a:r>
              <a:rPr lang="fr-FR" altLang="fr-FR" sz="1800" u="sng" dirty="0" err="1" smtClean="0">
                <a:latin typeface="Arial" charset="0"/>
                <a:cs typeface="Arial" charset="0"/>
              </a:rPr>
              <a:t>LU</a:t>
            </a:r>
            <a:r>
              <a:rPr lang="fr-FR" altLang="fr-FR" sz="1800" dirty="0" err="1" smtClean="0">
                <a:latin typeface="Arial" charset="0"/>
                <a:cs typeface="Arial" charset="0"/>
              </a:rPr>
              <a:t>cid</a:t>
            </a:r>
            <a:r>
              <a:rPr lang="fr-FR" altLang="fr-FR" sz="1800" dirty="0" smtClean="0">
                <a:latin typeface="Arial" charset="0"/>
                <a:cs typeface="Arial" charset="0"/>
              </a:rPr>
              <a:t> </a:t>
            </a:r>
            <a:r>
              <a:rPr lang="fr-FR" altLang="fr-FR" sz="1800" u="sng" dirty="0" smtClean="0">
                <a:latin typeface="Arial" charset="0"/>
                <a:cs typeface="Arial" charset="0"/>
              </a:rPr>
              <a:t>S</a:t>
            </a:r>
            <a:r>
              <a:rPr lang="fr-FR" altLang="fr-FR" sz="1800" dirty="0" smtClean="0">
                <a:latin typeface="Arial" charset="0"/>
                <a:cs typeface="Arial" charset="0"/>
              </a:rPr>
              <a:t>ynchrone </a:t>
            </a:r>
            <a:r>
              <a:rPr lang="fr-FR" altLang="fr-FR" sz="1800" u="sng" dirty="0" smtClean="0">
                <a:latin typeface="Arial" charset="0"/>
                <a:cs typeface="Arial" charset="0"/>
              </a:rPr>
              <a:t>T</a:t>
            </a:r>
            <a:r>
              <a:rPr lang="fr-FR" altLang="fr-FR" sz="1800" dirty="0" smtClean="0">
                <a:latin typeface="Arial" charset="0"/>
                <a:cs typeface="Arial" charset="0"/>
              </a:rPr>
              <a:t>emps </a:t>
            </a:r>
            <a:r>
              <a:rPr lang="fr-FR" altLang="fr-FR" sz="1800" u="sng" dirty="0" err="1" smtClean="0">
                <a:latin typeface="Arial" charset="0"/>
                <a:cs typeface="Arial" charset="0"/>
              </a:rPr>
              <a:t>RE</a:t>
            </a:r>
            <a:r>
              <a:rPr lang="fr-FR" altLang="fr-FR" sz="1800" dirty="0" err="1" smtClean="0">
                <a:latin typeface="Arial" charset="0"/>
                <a:cs typeface="Arial" charset="0"/>
              </a:rPr>
              <a:t>el</a:t>
            </a:r>
            <a:endParaRPr lang="fr-FR" altLang="fr-FR" sz="1800" dirty="0" smtClean="0">
              <a:latin typeface="Arial" charset="0"/>
              <a:cs typeface="Arial" charset="0"/>
            </a:endParaRPr>
          </a:p>
          <a:p>
            <a:r>
              <a:rPr lang="fr-FR" altLang="fr-FR" sz="1800" u="sng" dirty="0" smtClean="0">
                <a:latin typeface="Arial" charset="0"/>
                <a:cs typeface="Arial" charset="0"/>
              </a:rPr>
              <a:t>Synchrone : compilation efficace</a:t>
            </a:r>
          </a:p>
        </p:txBody>
      </p:sp>
      <p:sp>
        <p:nvSpPr>
          <p:cNvPr id="8" name="Rectangle 4"/>
          <p:cNvSpPr txBox="1">
            <a:spLocks noChangeArrowheads="1"/>
          </p:cNvSpPr>
          <p:nvPr/>
        </p:nvSpPr>
        <p:spPr bwMode="gray">
          <a:xfrm>
            <a:off x="4441155" y="771550"/>
            <a:ext cx="4683125" cy="1296987"/>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Tranche N4 des centrales nucléaires : arrêt d’urgence contrôlé par le système logiciel SPIN</a:t>
            </a:r>
          </a:p>
          <a:p>
            <a:pPr lvl="1"/>
            <a:r>
              <a:rPr lang="fr-FR" altLang="fr-FR" sz="1600" dirty="0" smtClean="0">
                <a:latin typeface="Arial" charset="0"/>
                <a:cs typeface="Arial" charset="0"/>
              </a:rPr>
              <a:t>Merlin-</a:t>
            </a:r>
            <a:r>
              <a:rPr lang="fr-FR" altLang="fr-FR" sz="1600" dirty="0" err="1" smtClean="0">
                <a:latin typeface="Arial" charset="0"/>
                <a:cs typeface="Arial" charset="0"/>
              </a:rPr>
              <a:t>Gérin</a:t>
            </a:r>
            <a:r>
              <a:rPr lang="fr-FR" altLang="fr-FR" sz="1600" dirty="0" smtClean="0">
                <a:latin typeface="Arial" charset="0"/>
                <a:cs typeface="Arial" charset="0"/>
              </a:rPr>
              <a:t> (Grenoble)</a:t>
            </a:r>
          </a:p>
        </p:txBody>
      </p:sp>
      <p:sp>
        <p:nvSpPr>
          <p:cNvPr id="9" name="Rectangle 9"/>
          <p:cNvSpPr>
            <a:spLocks noChangeArrowheads="1"/>
          </p:cNvSpPr>
          <p:nvPr/>
        </p:nvSpPr>
        <p:spPr bwMode="auto">
          <a:xfrm>
            <a:off x="4932040" y="2501676"/>
            <a:ext cx="4176464" cy="223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sz="1600">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4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2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2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9pPr>
          </a:lstStyle>
          <a:p>
            <a:r>
              <a:rPr lang="fr-FR" altLang="fr-FR" dirty="0"/>
              <a:t>SAGA : </a:t>
            </a:r>
            <a:r>
              <a:rPr lang="fr-FR" altLang="fr-FR" u="sng" dirty="0"/>
              <a:t>S</a:t>
            </a:r>
            <a:r>
              <a:rPr lang="fr-FR" altLang="fr-FR" dirty="0"/>
              <a:t>pécification </a:t>
            </a:r>
            <a:r>
              <a:rPr lang="fr-FR" altLang="fr-FR" u="sng" dirty="0"/>
              <a:t>A</a:t>
            </a:r>
            <a:r>
              <a:rPr lang="fr-FR" altLang="fr-FR" dirty="0"/>
              <a:t>ssistée et </a:t>
            </a:r>
            <a:r>
              <a:rPr lang="fr-FR" altLang="fr-FR" u="sng" dirty="0"/>
              <a:t>G</a:t>
            </a:r>
            <a:r>
              <a:rPr lang="fr-FR" altLang="fr-FR" dirty="0"/>
              <a:t>énération </a:t>
            </a:r>
            <a:r>
              <a:rPr lang="fr-FR" altLang="fr-FR" u="sng" dirty="0"/>
              <a:t>A</a:t>
            </a:r>
            <a:r>
              <a:rPr lang="fr-FR" altLang="fr-FR" dirty="0"/>
              <a:t>utomatique</a:t>
            </a:r>
          </a:p>
          <a:p>
            <a:pPr lvl="1"/>
            <a:r>
              <a:rPr lang="fr-FR" altLang="fr-FR" dirty="0" err="1"/>
              <a:t>Pilaud</a:t>
            </a:r>
            <a:r>
              <a:rPr lang="fr-FR" altLang="fr-FR" dirty="0"/>
              <a:t> et </a:t>
            </a:r>
            <a:r>
              <a:rPr lang="fr-FR" altLang="fr-FR" dirty="0" err="1"/>
              <a:t>Bergerand</a:t>
            </a:r>
            <a:endParaRPr lang="fr-FR" altLang="fr-FR" dirty="0"/>
          </a:p>
          <a:p>
            <a:endParaRPr lang="fr-FR" altLang="fr-FR" dirty="0"/>
          </a:p>
          <a:p>
            <a:r>
              <a:rPr lang="fr-FR" altLang="fr-FR" dirty="0" err="1"/>
              <a:t>Verilog</a:t>
            </a:r>
            <a:r>
              <a:rPr lang="fr-FR" altLang="fr-FR" dirty="0"/>
              <a:t> (Toulouse)</a:t>
            </a:r>
          </a:p>
          <a:p>
            <a:pPr lvl="1"/>
            <a:r>
              <a:rPr lang="fr-FR" altLang="fr-FR" dirty="0" err="1"/>
              <a:t>Pilaud</a:t>
            </a:r>
            <a:endParaRPr lang="fr-FR" altLang="fr-FR" dirty="0"/>
          </a:p>
        </p:txBody>
      </p:sp>
      <p:sp>
        <p:nvSpPr>
          <p:cNvPr id="10" name="Oval 5"/>
          <p:cNvSpPr>
            <a:spLocks noChangeArrowheads="1"/>
          </p:cNvSpPr>
          <p:nvPr/>
        </p:nvSpPr>
        <p:spPr bwMode="auto">
          <a:xfrm>
            <a:off x="1259632" y="2210941"/>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5"/>
          <p:cNvSpPr>
            <a:spLocks noChangeArrowheads="1"/>
          </p:cNvSpPr>
          <p:nvPr/>
        </p:nvSpPr>
        <p:spPr bwMode="auto">
          <a:xfrm>
            <a:off x="5867747" y="1491630"/>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Line 7"/>
          <p:cNvSpPr>
            <a:spLocks noChangeShapeType="1"/>
          </p:cNvSpPr>
          <p:nvPr/>
        </p:nvSpPr>
        <p:spPr bwMode="auto">
          <a:xfrm>
            <a:off x="2410966" y="2571750"/>
            <a:ext cx="2305050" cy="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Line 8"/>
          <p:cNvSpPr>
            <a:spLocks noChangeShapeType="1"/>
          </p:cNvSpPr>
          <p:nvPr/>
        </p:nvSpPr>
        <p:spPr bwMode="auto">
          <a:xfrm>
            <a:off x="6444208" y="1995686"/>
            <a:ext cx="0" cy="43180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9900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p:bldP spid="10"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(2/2) : SAO</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33</a:t>
            </a:fld>
            <a:endParaRPr lang="fr-FR" dirty="0"/>
          </a:p>
        </p:txBody>
      </p:sp>
      <p:pic>
        <p:nvPicPr>
          <p:cNvPr id="7" name="Picture 3" descr="Flare"/>
          <p:cNvPicPr>
            <a:picLocks noChangeAspect="1" noChangeArrowheads="1"/>
          </p:cNvPicPr>
          <p:nvPr/>
        </p:nvPicPr>
        <p:blipFill>
          <a:blip r:embed="rId2" cstate="print">
            <a:extLst>
              <a:ext uri="{28A0092B-C50C-407E-A947-70E740481C1C}">
                <a14:useLocalDpi xmlns:a14="http://schemas.microsoft.com/office/drawing/2010/main" val="0"/>
              </a:ext>
            </a:extLst>
          </a:blip>
          <a:srcRect t="5714" r="4990"/>
          <a:stretch>
            <a:fillRect/>
          </a:stretch>
        </p:blipFill>
        <p:spPr bwMode="auto">
          <a:xfrm>
            <a:off x="3384768" y="699543"/>
            <a:ext cx="5745019" cy="40324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gray">
          <a:xfrm>
            <a:off x="251544" y="843558"/>
            <a:ext cx="2808288" cy="5746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latin typeface="Arial" charset="0"/>
                <a:cs typeface="Arial" charset="0"/>
              </a:rPr>
              <a:t>A320 : « </a:t>
            </a:r>
            <a:r>
              <a:rPr lang="fr-FR" altLang="fr-FR" dirty="0" err="1" smtClean="0">
                <a:latin typeface="Arial" charset="0"/>
                <a:cs typeface="Arial" charset="0"/>
              </a:rPr>
              <a:t>fly</a:t>
            </a:r>
            <a:r>
              <a:rPr lang="fr-FR" altLang="fr-FR" dirty="0" smtClean="0">
                <a:latin typeface="Arial" charset="0"/>
                <a:cs typeface="Arial" charset="0"/>
              </a:rPr>
              <a:t>-by-</a:t>
            </a:r>
            <a:r>
              <a:rPr lang="fr-FR" altLang="fr-FR" dirty="0" err="1" smtClean="0">
                <a:latin typeface="Arial" charset="0"/>
                <a:cs typeface="Arial" charset="0"/>
              </a:rPr>
              <a:t>wire</a:t>
            </a:r>
            <a:r>
              <a:rPr lang="fr-FR" altLang="fr-FR" dirty="0" smtClean="0">
                <a:latin typeface="Arial" charset="0"/>
                <a:cs typeface="Arial" charset="0"/>
              </a:rPr>
              <a:t> »</a:t>
            </a:r>
          </a:p>
        </p:txBody>
      </p:sp>
      <p:sp>
        <p:nvSpPr>
          <p:cNvPr id="9" name="Rectangle 5"/>
          <p:cNvSpPr>
            <a:spLocks noChangeArrowheads="1"/>
          </p:cNvSpPr>
          <p:nvPr/>
        </p:nvSpPr>
        <p:spPr bwMode="auto">
          <a:xfrm>
            <a:off x="107528" y="1347614"/>
            <a:ext cx="3277240" cy="338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sz="2000"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6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4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4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9pPr>
          </a:lstStyle>
          <a:p>
            <a:r>
              <a:rPr lang="fr-FR" altLang="fr-FR" dirty="0"/>
              <a:t>SAO : </a:t>
            </a:r>
            <a:r>
              <a:rPr lang="fr-FR" altLang="fr-FR" u="sng" dirty="0"/>
              <a:t>S</a:t>
            </a:r>
            <a:r>
              <a:rPr lang="fr-FR" altLang="fr-FR" dirty="0"/>
              <a:t>pécification </a:t>
            </a:r>
            <a:r>
              <a:rPr lang="fr-FR" altLang="fr-FR" u="sng" dirty="0"/>
              <a:t>A</a:t>
            </a:r>
            <a:r>
              <a:rPr lang="fr-FR" altLang="fr-FR" dirty="0"/>
              <a:t>ssistée par </a:t>
            </a:r>
            <a:r>
              <a:rPr lang="fr-FR" altLang="fr-FR" u="sng" dirty="0"/>
              <a:t>O</a:t>
            </a:r>
            <a:r>
              <a:rPr lang="fr-FR" altLang="fr-FR" dirty="0"/>
              <a:t>rdinateur</a:t>
            </a:r>
          </a:p>
          <a:p>
            <a:pPr lvl="1"/>
            <a:r>
              <a:rPr lang="fr-FR" altLang="fr-FR" dirty="0"/>
              <a:t>pas de génération de code</a:t>
            </a:r>
          </a:p>
          <a:p>
            <a:r>
              <a:rPr lang="fr-FR" altLang="fr-FR" dirty="0"/>
              <a:t>Lustre + SAO = SCADE</a:t>
            </a:r>
          </a:p>
          <a:p>
            <a:pPr lvl="1"/>
            <a:r>
              <a:rPr lang="fr-FR" altLang="fr-FR" dirty="0" smtClean="0"/>
              <a:t>1995 : DO178-B </a:t>
            </a:r>
            <a:r>
              <a:rPr lang="fr-FR" altLang="fr-FR" dirty="0" err="1" smtClean="0"/>
              <a:t>qual</a:t>
            </a:r>
            <a:r>
              <a:rPr lang="fr-FR" altLang="fr-FR" dirty="0" smtClean="0"/>
              <a:t>. </a:t>
            </a:r>
            <a:r>
              <a:rPr lang="fr-FR" altLang="fr-FR" dirty="0"/>
              <a:t>p</a:t>
            </a:r>
            <a:r>
              <a:rPr lang="fr-FR" altLang="fr-FR" dirty="0" smtClean="0"/>
              <a:t>our l’ A340</a:t>
            </a:r>
            <a:endParaRPr lang="fr-FR" altLang="fr-FR" dirty="0"/>
          </a:p>
        </p:txBody>
      </p:sp>
    </p:spTree>
    <p:extLst>
      <p:ext uri="{BB962C8B-B14F-4D97-AF65-F5344CB8AC3E}">
        <p14:creationId xmlns:p14="http://schemas.microsoft.com/office/powerpoint/2010/main" val="17707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u="sng" dirty="0">
                <a:latin typeface="Arial" pitchFamily="34" charset="0"/>
              </a:rPr>
              <a:t>Engineering</a:t>
            </a:r>
            <a:r>
              <a:rPr lang="fr-FR" altLang="fr-FR" dirty="0">
                <a:latin typeface="Arial" pitchFamily="34" charset="0"/>
              </a:rPr>
              <a:t> data-flow = ‘</a:t>
            </a:r>
            <a:r>
              <a:rPr lang="fr-FR" altLang="fr-FR" dirty="0" err="1">
                <a:latin typeface="Arial" pitchFamily="34" charset="0"/>
              </a:rPr>
              <a:t>clockless</a:t>
            </a:r>
            <a:r>
              <a:rPr lang="fr-FR" altLang="fr-FR" dirty="0">
                <a:latin typeface="Arial" pitchFamily="34" charset="0"/>
              </a:rPr>
              <a:t>’ Lustre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34</a:t>
            </a:fld>
            <a:endParaRPr lang="fr-FR" dirty="0"/>
          </a:p>
        </p:txBody>
      </p:sp>
      <p:pic>
        <p:nvPicPr>
          <p:cNvPr id="7" name="Picture 6" descr="C:\Users\F074018\Documents\erts2016\abstract\scade_simple_coun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4405239" cy="164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Users\F074018\Documents\erts2016\abstract\scade_robust_cou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 y="3062542"/>
            <a:ext cx="4434262" cy="166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C:\Users\F074018\Documents\erts2016\abstract\sk_simple_cou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908050"/>
            <a:ext cx="4464496" cy="172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F074018\Documents\erts2016\abstract\sk_robust_cou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014392"/>
            <a:ext cx="4464495" cy="167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 (1/2): </a:t>
            </a:r>
            <a:r>
              <a:rPr lang="fr-FR" u="sng" dirty="0" err="1"/>
              <a:t>hierarchical</a:t>
            </a:r>
            <a:r>
              <a:rPr lang="fr-FR" dirty="0"/>
              <a:t> </a:t>
            </a:r>
            <a:r>
              <a:rPr lang="fr-FR" dirty="0" err="1"/>
              <a:t>automatas</a:t>
            </a:r>
            <a:r>
              <a:rPr lang="fr-FR" dirty="0"/>
              <a:t> </a:t>
            </a:r>
            <a:r>
              <a:rPr lang="fr-FR" dirty="0" err="1"/>
              <a:t>differ</a:t>
            </a:r>
            <a:r>
              <a:rPr lang="fr-FR" dirty="0"/>
              <a:t> FUNDAMENTALLY</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35</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35</a:t>
            </a:fld>
            <a:endParaRPr lang="fr-FR" dirty="0"/>
          </a:p>
        </p:txBody>
      </p:sp>
      <p:pic>
        <p:nvPicPr>
          <p:cNvPr id="13" name="Picture 18" descr="C:\Users\F074018\Documents\erts2016\ppt\scade_hierarchy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92" y="2499742"/>
            <a:ext cx="5438328" cy="222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C:\Users\F074018\Documents\erts2016\ppt\scade_hierarc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54" y="2499742"/>
            <a:ext cx="5524418" cy="22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C:\Users\F074018\Documents\erts2016\ppt\sk_hierarchy_sco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279" y="699542"/>
            <a:ext cx="2653888" cy="17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p:cNvSpPr txBox="1">
            <a:spLocks noChangeArrowheads="1"/>
          </p:cNvSpPr>
          <p:nvPr/>
        </p:nvSpPr>
        <p:spPr bwMode="auto">
          <a:xfrm>
            <a:off x="6513604" y="2499742"/>
            <a:ext cx="2666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smtClean="0">
                <a:solidFill>
                  <a:schemeClr val="tx1"/>
                </a:solidFill>
              </a:rPr>
              <a:t>drawing</a:t>
            </a:r>
            <a:endParaRPr lang="fr-FR" altLang="fr-FR" sz="1600" b="0" dirty="0" smtClean="0">
              <a:solidFill>
                <a:schemeClr val="tx1"/>
              </a:solidFill>
            </a:endParaRPr>
          </a:p>
        </p:txBody>
      </p:sp>
      <p:sp>
        <p:nvSpPr>
          <p:cNvPr id="17" name="ZoneTexte 16"/>
          <p:cNvSpPr txBox="1">
            <a:spLocks noChangeArrowheads="1"/>
          </p:cNvSpPr>
          <p:nvPr/>
        </p:nvSpPr>
        <p:spPr bwMode="auto">
          <a:xfrm>
            <a:off x="5589543" y="4346689"/>
            <a:ext cx="327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a:solidFill>
                  <a:schemeClr val="tx1"/>
                </a:solidFill>
              </a:rPr>
              <a:t>sub-automaton</a:t>
            </a:r>
            <a:endParaRPr lang="fr-FR" altLang="fr-FR" sz="1600" b="0" dirty="0">
              <a:solidFill>
                <a:schemeClr val="tx1"/>
              </a:solidFill>
            </a:endParaRPr>
          </a:p>
        </p:txBody>
      </p:sp>
      <p:pic>
        <p:nvPicPr>
          <p:cNvPr id="18" name="Picture 17" descr="C:\Users\F074018\Documents\erts2016\ppt\sk_hierarch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 y="771550"/>
            <a:ext cx="555307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Connecteur droit 18"/>
          <p:cNvCxnSpPr/>
          <p:nvPr/>
        </p:nvCxnSpPr>
        <p:spPr>
          <a:xfrm flipV="1">
            <a:off x="171054" y="2430339"/>
            <a:ext cx="5841106" cy="1"/>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6012160" y="2430339"/>
            <a:ext cx="2880320" cy="2085627"/>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pic>
        <p:nvPicPr>
          <p:cNvPr id="21" name="Picture 8" descr="C:\Program Files (x86)\Esterel Technologies\SCADE R16\SCADE Display\examples\textures\logos\SCADE Suite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3051232"/>
            <a:ext cx="1039334" cy="37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C:\MATLAB\R2014b\help\examples\matlab_product\MatlabLogoExamp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472" y="1203598"/>
            <a:ext cx="685845" cy="52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ZoneTexte 22"/>
          <p:cNvSpPr txBox="1"/>
          <p:nvPr/>
        </p:nvSpPr>
        <p:spPr>
          <a:xfrm>
            <a:off x="7359336" y="2890892"/>
            <a:ext cx="1672253" cy="369332"/>
          </a:xfrm>
          <a:prstGeom prst="rect">
            <a:avLst/>
          </a:prstGeom>
          <a:noFill/>
        </p:spPr>
        <p:txBody>
          <a:bodyPr wrap="none" rtlCol="0">
            <a:spAutoFit/>
          </a:bodyPr>
          <a:lstStyle/>
          <a:p>
            <a:r>
              <a:rPr lang="fr-FR" dirty="0" smtClean="0">
                <a:solidFill>
                  <a:srgbClr val="FF0000"/>
                </a:solidFill>
              </a:rPr>
              <a:t>CLUSTERING</a:t>
            </a:r>
            <a:endParaRPr lang="fr-FR" dirty="0">
              <a:solidFill>
                <a:srgbClr val="FF0000"/>
              </a:solidFill>
            </a:endParaRPr>
          </a:p>
        </p:txBody>
      </p:sp>
      <p:sp>
        <p:nvSpPr>
          <p:cNvPr id="24" name="ZoneTexte 23"/>
          <p:cNvSpPr txBox="1"/>
          <p:nvPr/>
        </p:nvSpPr>
        <p:spPr>
          <a:xfrm>
            <a:off x="5848915" y="3908544"/>
            <a:ext cx="1685077" cy="369332"/>
          </a:xfrm>
          <a:prstGeom prst="rect">
            <a:avLst/>
          </a:prstGeom>
          <a:noFill/>
        </p:spPr>
        <p:txBody>
          <a:bodyPr wrap="none" rtlCol="0">
            <a:spAutoFit/>
          </a:bodyPr>
          <a:lstStyle/>
          <a:p>
            <a:r>
              <a:rPr lang="fr-FR" dirty="0" smtClean="0">
                <a:solidFill>
                  <a:srgbClr val="FF0000"/>
                </a:solidFill>
              </a:rPr>
              <a:t>REFINEMENT</a:t>
            </a:r>
            <a:endParaRPr lang="fr-FR" dirty="0">
              <a:solidFill>
                <a:srgbClr val="FF0000"/>
              </a:solidFill>
            </a:endParaRPr>
          </a:p>
        </p:txBody>
      </p:sp>
    </p:spTree>
    <p:extLst>
      <p:ext uri="{BB962C8B-B14F-4D97-AF65-F5344CB8AC3E}">
        <p14:creationId xmlns:p14="http://schemas.microsoft.com/office/powerpoint/2010/main" val="630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WARNING </a:t>
            </a:r>
            <a:r>
              <a:rPr lang="fr-FR" dirty="0" smtClean="0"/>
              <a:t>(2/2</a:t>
            </a:r>
            <a:r>
              <a:rPr lang="fr-FR" dirty="0"/>
              <a:t>): </a:t>
            </a:r>
            <a:r>
              <a:rPr lang="fr-FR" dirty="0" err="1" smtClean="0"/>
              <a:t>Scade</a:t>
            </a:r>
            <a:r>
              <a:rPr lang="fr-FR" dirty="0" smtClean="0"/>
              <a:t> Mode-</a:t>
            </a:r>
            <a:r>
              <a:rPr lang="fr-FR" dirty="0" err="1" smtClean="0"/>
              <a:t>automata</a:t>
            </a:r>
            <a:r>
              <a:rPr lang="fr-FR" dirty="0" smtClean="0"/>
              <a:t> = </a:t>
            </a:r>
            <a:r>
              <a:rPr lang="fr-FR" dirty="0"/>
              <a:t>« Variant manager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36</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36</a:t>
            </a:fld>
            <a:endParaRPr lang="fr-FR" dirty="0"/>
          </a:p>
        </p:txBody>
      </p:sp>
      <p:sp>
        <p:nvSpPr>
          <p:cNvPr id="25" name="ZoneTexte 24"/>
          <p:cNvSpPr txBox="1"/>
          <p:nvPr/>
        </p:nvSpPr>
        <p:spPr>
          <a:xfrm>
            <a:off x="11010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6" name="ZoneTexte 25"/>
          <p:cNvSpPr txBox="1"/>
          <p:nvPr/>
        </p:nvSpPr>
        <p:spPr>
          <a:xfrm>
            <a:off x="167588"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7" name="ZoneTexte 26"/>
          <p:cNvSpPr txBox="1"/>
          <p:nvPr/>
        </p:nvSpPr>
        <p:spPr>
          <a:xfrm>
            <a:off x="167588"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354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9" name="Rectangle 28"/>
          <p:cNvSpPr/>
          <p:nvPr/>
        </p:nvSpPr>
        <p:spPr>
          <a:xfrm>
            <a:off x="539552"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tx1"/>
                </a:solidFill>
              </a:rPr>
              <a:t>Moore / </a:t>
            </a:r>
            <a:r>
              <a:rPr lang="fr-FR" sz="1000" dirty="0" err="1" smtClean="0">
                <a:solidFill>
                  <a:schemeClr val="tx1"/>
                </a:solidFill>
              </a:rPr>
              <a:t>Mealy</a:t>
            </a:r>
            <a:r>
              <a:rPr lang="fr-FR" sz="1000" dirty="0" smtClean="0">
                <a:solidFill>
                  <a:schemeClr val="tx1"/>
                </a:solidFill>
              </a:rPr>
              <a:t> </a:t>
            </a:r>
            <a:r>
              <a:rPr lang="fr-FR" sz="1000" dirty="0" err="1">
                <a:solidFill>
                  <a:schemeClr val="tx1"/>
                </a:solidFill>
              </a:rPr>
              <a:t>l</a:t>
            </a:r>
            <a:r>
              <a:rPr lang="fr-FR" sz="1000" dirty="0" err="1" smtClean="0">
                <a:solidFill>
                  <a:schemeClr val="tx1"/>
                </a:solidFill>
              </a:rPr>
              <a:t>ogic</a:t>
            </a:r>
            <a:r>
              <a:rPr lang="fr-FR" sz="1000" dirty="0" smtClean="0">
                <a:solidFill>
                  <a:schemeClr val="tx1"/>
                </a:solidFill>
              </a:rPr>
              <a:t> for outputs</a:t>
            </a:r>
            <a:endParaRPr lang="fr-FR" sz="1000" dirty="0">
              <a:solidFill>
                <a:schemeClr val="tx1"/>
              </a:solidFill>
            </a:endParaRPr>
          </a:p>
        </p:txBody>
      </p:sp>
      <p:sp>
        <p:nvSpPr>
          <p:cNvPr id="30" name="Rectangle 29"/>
          <p:cNvSpPr/>
          <p:nvPr/>
        </p:nvSpPr>
        <p:spPr>
          <a:xfrm>
            <a:off x="539552"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31" name="Rectangle 30"/>
          <p:cNvSpPr/>
          <p:nvPr/>
        </p:nvSpPr>
        <p:spPr>
          <a:xfrm>
            <a:off x="8635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32" name="Connecteur droit 31"/>
          <p:cNvCxnSpPr>
            <a:stCxn id="30" idx="3"/>
          </p:cNvCxnSpPr>
          <p:nvPr/>
        </p:nvCxnSpPr>
        <p:spPr>
          <a:xfrm>
            <a:off x="1259632"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619672"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1795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179512" y="2305980"/>
            <a:ext cx="0" cy="14663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179512"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17951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125963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1052942"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359532" y="2078727"/>
            <a:ext cx="180020" cy="0"/>
          </a:xfrm>
          <a:prstGeom prst="line">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359753" y="2870815"/>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161967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grpSp>
        <p:nvGrpSpPr>
          <p:cNvPr id="43" name="Groupe 42"/>
          <p:cNvGrpSpPr/>
          <p:nvPr/>
        </p:nvGrpSpPr>
        <p:grpSpPr>
          <a:xfrm>
            <a:off x="2411760" y="1943075"/>
            <a:ext cx="2889902" cy="2068835"/>
            <a:chOff x="2411760" y="1943075"/>
            <a:chExt cx="2889902" cy="2068835"/>
          </a:xfrm>
        </p:grpSpPr>
        <p:sp>
          <p:nvSpPr>
            <p:cNvPr id="44" name="ZoneTexte 43"/>
            <p:cNvSpPr txBox="1"/>
            <p:nvPr/>
          </p:nvSpPr>
          <p:spPr>
            <a:xfrm>
              <a:off x="3717486" y="2801672"/>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45" name="ZoneTexte 44"/>
            <p:cNvSpPr txBox="1"/>
            <p:nvPr/>
          </p:nvSpPr>
          <p:spPr>
            <a:xfrm>
              <a:off x="504005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46" name="ZoneTexte 45"/>
            <p:cNvSpPr txBox="1"/>
            <p:nvPr/>
          </p:nvSpPr>
          <p:spPr>
            <a:xfrm>
              <a:off x="3477337"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47" name="ZoneTexte 46"/>
            <p:cNvSpPr txBox="1"/>
            <p:nvPr/>
          </p:nvSpPr>
          <p:spPr>
            <a:xfrm>
              <a:off x="2543852"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8" name="ZoneTexte 47"/>
            <p:cNvSpPr txBox="1"/>
            <p:nvPr/>
          </p:nvSpPr>
          <p:spPr>
            <a:xfrm>
              <a:off x="3623972"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9" name="ZoneTexte 48"/>
            <p:cNvSpPr txBox="1"/>
            <p:nvPr/>
          </p:nvSpPr>
          <p:spPr>
            <a:xfrm>
              <a:off x="2411760"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50" name="Rectangle 49"/>
            <p:cNvSpPr/>
            <p:nvPr/>
          </p:nvSpPr>
          <p:spPr>
            <a:xfrm>
              <a:off x="3995936"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Stateflowlogic</a:t>
              </a:r>
              <a:r>
                <a:rPr lang="fr-FR" sz="1000" dirty="0" smtClean="0">
                  <a:solidFill>
                    <a:schemeClr val="tx1"/>
                  </a:solidFill>
                </a:rPr>
                <a:t> for actions</a:t>
              </a:r>
              <a:endParaRPr lang="fr-FR" sz="1000" dirty="0">
                <a:solidFill>
                  <a:schemeClr val="tx1"/>
                </a:solidFill>
              </a:endParaRPr>
            </a:p>
          </p:txBody>
        </p:sp>
        <p:sp>
          <p:nvSpPr>
            <p:cNvPr id="51" name="Rectangle 50"/>
            <p:cNvSpPr/>
            <p:nvPr/>
          </p:nvSpPr>
          <p:spPr>
            <a:xfrm>
              <a:off x="2915816"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52" name="Rectangle 51"/>
            <p:cNvSpPr/>
            <p:nvPr/>
          </p:nvSpPr>
          <p:spPr>
            <a:xfrm>
              <a:off x="3239852"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53" name="Connecteur droit 52"/>
            <p:cNvCxnSpPr>
              <a:stCxn id="51" idx="3"/>
            </p:cNvCxnSpPr>
            <p:nvPr/>
          </p:nvCxnSpPr>
          <p:spPr>
            <a:xfrm>
              <a:off x="3635896"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99593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555776"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2555776"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2555776"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779912" y="2305980"/>
              <a:ext cx="204100" cy="0"/>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4716016"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flipV="1">
              <a:off x="3429206"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779912" y="2305980"/>
              <a:ext cx="0" cy="7621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2730484" y="2882187"/>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3828080" y="208157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5436096" y="1059582"/>
            <a:ext cx="3717994" cy="2952328"/>
            <a:chOff x="5436096" y="1059582"/>
            <a:chExt cx="3717994" cy="2952328"/>
          </a:xfrm>
        </p:grpSpPr>
        <p:cxnSp>
          <p:nvCxnSpPr>
            <p:cNvPr id="65" name="Connecteur droit 64"/>
            <p:cNvCxnSpPr/>
            <p:nvPr/>
          </p:nvCxnSpPr>
          <p:spPr>
            <a:xfrm>
              <a:off x="7769042" y="1059582"/>
              <a:ext cx="0" cy="270406"/>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525798" y="3075806"/>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67" name="ZoneTexte 66"/>
            <p:cNvSpPr txBox="1"/>
            <p:nvPr/>
          </p:nvSpPr>
          <p:spPr>
            <a:xfrm>
              <a:off x="8892480" y="1707654"/>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68" name="ZoneTexte 67"/>
            <p:cNvSpPr txBox="1"/>
            <p:nvPr/>
          </p:nvSpPr>
          <p:spPr>
            <a:xfrm>
              <a:off x="65016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69" name="ZoneTexte 68"/>
            <p:cNvSpPr txBox="1"/>
            <p:nvPr/>
          </p:nvSpPr>
          <p:spPr>
            <a:xfrm>
              <a:off x="5505541"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0" name="ZoneTexte 69"/>
            <p:cNvSpPr txBox="1"/>
            <p:nvPr/>
          </p:nvSpPr>
          <p:spPr>
            <a:xfrm>
              <a:off x="6216260" y="1707654"/>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1" name="ZoneTexte 70"/>
            <p:cNvSpPr txBox="1"/>
            <p:nvPr/>
          </p:nvSpPr>
          <p:spPr>
            <a:xfrm>
              <a:off x="54360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72" name="Rectangle 71"/>
            <p:cNvSpPr/>
            <p:nvPr/>
          </p:nvSpPr>
          <p:spPr>
            <a:xfrm>
              <a:off x="5877726"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Strong</a:t>
              </a:r>
              <a:r>
                <a:rPr lang="fr-FR" sz="1000" dirty="0" smtClean="0">
                  <a:solidFill>
                    <a:schemeClr val="tx1"/>
                  </a:solidFill>
                </a:rPr>
                <a:t> transition</a:t>
              </a:r>
              <a:endParaRPr lang="fr-FR" sz="1000" dirty="0">
                <a:solidFill>
                  <a:schemeClr val="tx1"/>
                </a:solidFill>
              </a:endParaRPr>
            </a:p>
          </p:txBody>
        </p:sp>
        <p:sp>
          <p:nvSpPr>
            <p:cNvPr id="73" name="Rectangle 72"/>
            <p:cNvSpPr/>
            <p:nvPr/>
          </p:nvSpPr>
          <p:spPr>
            <a:xfrm>
              <a:off x="62641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74" name="Connecteur droit 73"/>
            <p:cNvCxnSpPr/>
            <p:nvPr/>
          </p:nvCxnSpPr>
          <p:spPr>
            <a:xfrm>
              <a:off x="839800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55801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5580112"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8566629" y="185167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flipH="1" flipV="1">
              <a:off x="6453542" y="3772348"/>
              <a:ext cx="1944464"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6741822" y="1059582"/>
              <a:ext cx="0" cy="2063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8109974" y="3078671"/>
              <a:ext cx="29797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389894"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Weak</a:t>
              </a:r>
              <a:r>
                <a:rPr lang="fr-FR" sz="1000" dirty="0" smtClean="0">
                  <a:solidFill>
                    <a:schemeClr val="tx1"/>
                  </a:solidFill>
                </a:rPr>
                <a:t> transition</a:t>
              </a:r>
              <a:endParaRPr lang="fr-FR" sz="1000" dirty="0">
                <a:solidFill>
                  <a:schemeClr val="tx1"/>
                </a:solidFill>
              </a:endParaRPr>
            </a:p>
          </p:txBody>
        </p:sp>
        <p:cxnSp>
          <p:nvCxnSpPr>
            <p:cNvPr id="82" name="Connecteur droit 81"/>
            <p:cNvCxnSpPr/>
            <p:nvPr/>
          </p:nvCxnSpPr>
          <p:spPr>
            <a:xfrm>
              <a:off x="6597806" y="3122995"/>
              <a:ext cx="792088"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3" name="ZoneTexte 82"/>
            <p:cNvSpPr txBox="1"/>
            <p:nvPr/>
          </p:nvSpPr>
          <p:spPr>
            <a:xfrm>
              <a:off x="7017930"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cxnSp>
          <p:nvCxnSpPr>
            <p:cNvPr id="84" name="Connecteur droit 83"/>
            <p:cNvCxnSpPr/>
            <p:nvPr/>
          </p:nvCxnSpPr>
          <p:spPr>
            <a:xfrm>
              <a:off x="5580112" y="3100833"/>
              <a:ext cx="297614"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569770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6501673" y="1851670"/>
              <a:ext cx="431565"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721792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88" name="Organigramme : Multidocument 87"/>
            <p:cNvSpPr/>
            <p:nvPr/>
          </p:nvSpPr>
          <p:spPr>
            <a:xfrm>
              <a:off x="6933238" y="1329988"/>
              <a:ext cx="1633391" cy="1168677"/>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rgbClr val="FF0000"/>
                  </a:solidFill>
                </a:rPr>
                <a:t>Scade</a:t>
              </a:r>
              <a:r>
                <a:rPr lang="fr-FR" dirty="0" smtClean="0">
                  <a:solidFill>
                    <a:srgbClr val="FF0000"/>
                  </a:solidFill>
                </a:rPr>
                <a:t> VARIANTS</a:t>
              </a:r>
              <a:endParaRPr lang="fr-FR" dirty="0">
                <a:solidFill>
                  <a:srgbClr val="FF0000"/>
                </a:solidFill>
              </a:endParaRPr>
            </a:p>
          </p:txBody>
        </p:sp>
        <p:cxnSp>
          <p:nvCxnSpPr>
            <p:cNvPr id="89" name="Connecteur droit 88"/>
            <p:cNvCxnSpPr/>
            <p:nvPr/>
          </p:nvCxnSpPr>
          <p:spPr>
            <a:xfrm>
              <a:off x="6741822" y="1059582"/>
              <a:ext cx="10081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73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463988" y="1059582"/>
            <a:ext cx="4429187" cy="3600400"/>
          </a:xfrm>
        </p:spPr>
        <p:txBody>
          <a:bodyPr/>
          <a:lstStyle/>
          <a:p>
            <a:r>
              <a:rPr lang="en-US" dirty="0" smtClean="0"/>
              <a:t>What </a:t>
            </a:r>
            <a:r>
              <a:rPr lang="en-US" dirty="0"/>
              <a:t>is needed is a more powerful way of describing both problems and solutions</a:t>
            </a:r>
            <a:r>
              <a:rPr lang="en-US" dirty="0" smtClean="0"/>
              <a:t>,</a:t>
            </a:r>
          </a:p>
          <a:p>
            <a:pPr lvl="1"/>
            <a:r>
              <a:rPr lang="en-US" dirty="0" smtClean="0"/>
              <a:t>which </a:t>
            </a:r>
            <a:r>
              <a:rPr lang="en-US" dirty="0"/>
              <a:t>combines the textual approach with the diverse world of modeling, including the use of visual </a:t>
            </a:r>
            <a:r>
              <a:rPr lang="en-US" dirty="0" smtClean="0"/>
              <a:t>representation.</a:t>
            </a:r>
            <a:endParaRPr lang="fr-FR" dirty="0" smtClean="0"/>
          </a:p>
          <a:p>
            <a:pPr lvl="1"/>
            <a:endParaRPr lang="fr-FR" dirty="0"/>
          </a:p>
          <a:p>
            <a:r>
              <a:rPr lang="en-US" dirty="0" smtClean="0"/>
              <a:t>In </a:t>
            </a:r>
            <a:r>
              <a:rPr lang="en-US" dirty="0"/>
              <a:t>the Systems Engineering “sandwich”, requirements management is the “bread and butter” of the development cycle, and system modeling provides the “</a:t>
            </a:r>
            <a:r>
              <a:rPr lang="en-US" dirty="0" smtClean="0"/>
              <a:t>filling”.</a:t>
            </a:r>
            <a:endParaRPr lang="fr-FR" dirty="0"/>
          </a:p>
          <a:p>
            <a:pPr lvl="1"/>
            <a:r>
              <a:rPr lang="fr-FR" dirty="0" smtClean="0"/>
              <a:t>The key … </a:t>
            </a:r>
            <a:r>
              <a:rPr lang="en-US" dirty="0" smtClean="0"/>
              <a:t>is </a:t>
            </a:r>
            <a:r>
              <a:rPr lang="en-US" dirty="0"/>
              <a:t>the recording of </a:t>
            </a:r>
            <a:r>
              <a:rPr lang="en-US" dirty="0">
                <a:solidFill>
                  <a:srgbClr val="FF0000"/>
                </a:solidFill>
              </a:rPr>
              <a:t>design</a:t>
            </a:r>
            <a:r>
              <a:rPr lang="en-US" dirty="0"/>
              <a:t> rational in an organized way. Such rationale explains why requirements have been decomposed in particular ways, and how one layer of requirements is intended to satisfy the layer above</a:t>
            </a:r>
            <a:r>
              <a:rPr lang="fr-FR" dirty="0" smtClean="0"/>
              <a:t>.</a:t>
            </a:r>
          </a:p>
          <a:p>
            <a:pPr lvl="1"/>
            <a:r>
              <a:rPr lang="fr-FR" dirty="0" smtClean="0"/>
              <a:t>… </a:t>
            </a:r>
            <a:r>
              <a:rPr lang="en-US" dirty="0" smtClean="0"/>
              <a:t>modeling </a:t>
            </a:r>
            <a:r>
              <a:rPr lang="en-US" dirty="0"/>
              <a:t>adds formality to the </a:t>
            </a:r>
            <a:r>
              <a:rPr lang="en-US" dirty="0">
                <a:solidFill>
                  <a:srgbClr val="FF0000"/>
                </a:solidFill>
              </a:rPr>
              <a:t>design</a:t>
            </a:r>
            <a:r>
              <a:rPr lang="en-US" dirty="0"/>
              <a:t> process that lies between each layer of </a:t>
            </a:r>
            <a:r>
              <a:rPr lang="en-US" dirty="0" smtClean="0"/>
              <a:t>requirements.</a:t>
            </a:r>
          </a:p>
          <a:p>
            <a:pPr lvl="1"/>
            <a:r>
              <a:rPr lang="en-US" dirty="0"/>
              <a:t>The </a:t>
            </a:r>
            <a:r>
              <a:rPr lang="en-US" dirty="0">
                <a:solidFill>
                  <a:srgbClr val="FF0000"/>
                </a:solidFill>
              </a:rPr>
              <a:t>design</a:t>
            </a:r>
            <a:r>
              <a:rPr lang="en-US" dirty="0"/>
              <a:t> rationale gathered around the </a:t>
            </a:r>
            <a:r>
              <a:rPr lang="en-US" dirty="0" smtClean="0"/>
              <a:t>… </a:t>
            </a:r>
            <a:r>
              <a:rPr lang="en-US" dirty="0"/>
              <a:t>model becomes the rationale for tracing between layers of </a:t>
            </a:r>
            <a:r>
              <a:rPr lang="en-US" dirty="0" smtClean="0"/>
              <a:t>requirements.</a:t>
            </a:r>
            <a:endParaRPr lang="fr-FR" dirty="0"/>
          </a:p>
        </p:txBody>
      </p:sp>
      <p:sp>
        <p:nvSpPr>
          <p:cNvPr id="7" name="Titre 6"/>
          <p:cNvSpPr>
            <a:spLocks noGrp="1"/>
          </p:cNvSpPr>
          <p:nvPr>
            <p:ph type="title"/>
          </p:nvPr>
        </p:nvSpPr>
        <p:spPr/>
        <p:txBody>
          <a:bodyPr/>
          <a:lstStyle/>
          <a:p>
            <a:r>
              <a:rPr lang="fr-FR" dirty="0" smtClean="0"/>
              <a:t>The </a:t>
            </a:r>
            <a:r>
              <a:rPr lang="fr-FR" dirty="0" err="1" smtClean="0"/>
              <a:t>systems</a:t>
            </a:r>
            <a:r>
              <a:rPr lang="fr-FR" dirty="0" smtClean="0"/>
              <a:t> engineering sandwich: </a:t>
            </a:r>
            <a:r>
              <a:rPr lang="fr-FR" dirty="0" err="1" smtClean="0"/>
              <a:t>combining</a:t>
            </a:r>
            <a:r>
              <a:rPr lang="fr-FR" dirty="0" smtClean="0"/>
              <a:t> </a:t>
            </a:r>
            <a:r>
              <a:rPr lang="fr-FR" dirty="0" err="1" smtClean="0"/>
              <a:t>requirements</a:t>
            </a:r>
            <a:r>
              <a:rPr lang="fr-FR" dirty="0" smtClean="0"/>
              <a:t>, </a:t>
            </a:r>
            <a:r>
              <a:rPr lang="fr-FR" dirty="0" err="1" smtClean="0"/>
              <a:t>models</a:t>
            </a:r>
            <a:r>
              <a:rPr lang="fr-FR" dirty="0" smtClean="0"/>
              <a:t> and </a:t>
            </a:r>
            <a:r>
              <a:rPr lang="fr-FR" dirty="0" smtClean="0">
                <a:solidFill>
                  <a:srgbClr val="FF0000"/>
                </a:solidFill>
              </a:rPr>
              <a:t>design</a:t>
            </a:r>
            <a:r>
              <a:rPr lang="fr-FR" dirty="0"/>
              <a:t/>
            </a:r>
            <a:br>
              <a:rPr lang="fr-FR" dirty="0"/>
            </a:br>
            <a:r>
              <a:rPr lang="fr-FR" dirty="0" smtClean="0"/>
              <a:t>J. Dick, J. </a:t>
            </a:r>
            <a:r>
              <a:rPr lang="fr-FR" dirty="0" err="1" smtClean="0"/>
              <a:t>Chard</a:t>
            </a:r>
            <a:r>
              <a:rPr lang="fr-FR" dirty="0" smtClean="0"/>
              <a:t>, INCOSE 2004 (Toulouse)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a:t>
            </a:fld>
            <a:endParaRPr lang="fr-FR" dirty="0"/>
          </a:p>
        </p:txBody>
      </p:sp>
      <p:pic>
        <p:nvPicPr>
          <p:cNvPr id="3" name="Espace réservé pour une image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687" r="17687"/>
          <a:stretch>
            <a:fillRect/>
          </a:stretch>
        </p:blipFill>
        <p:spPr>
          <a:xfrm>
            <a:off x="554400" y="1059582"/>
            <a:ext cx="3708000" cy="2700000"/>
          </a:xfrm>
        </p:spPr>
      </p:pic>
      <p:sp>
        <p:nvSpPr>
          <p:cNvPr id="11" name="Espace réservé du contenu 7"/>
          <p:cNvSpPr txBox="1">
            <a:spLocks/>
          </p:cNvSpPr>
          <p:nvPr/>
        </p:nvSpPr>
        <p:spPr bwMode="gray">
          <a:xfrm>
            <a:off x="251520" y="3867894"/>
            <a:ext cx="4429187" cy="927720"/>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As … Engineering problems and solutions become more complex,</a:t>
            </a:r>
          </a:p>
          <a:p>
            <a:pPr lvl="1"/>
            <a:r>
              <a:rPr lang="en-US" dirty="0" smtClean="0"/>
              <a:t>it is harder for engineers to describe …</a:t>
            </a:r>
          </a:p>
          <a:p>
            <a:pPr lvl="1"/>
            <a:r>
              <a:rPr lang="en-US" dirty="0" smtClean="0"/>
              <a:t>and harder for reviewers … to understand …</a:t>
            </a:r>
          </a:p>
        </p:txBody>
      </p:sp>
    </p:spTree>
    <p:extLst>
      <p:ext uri="{BB962C8B-B14F-4D97-AF65-F5344CB8AC3E}">
        <p14:creationId xmlns:p14="http://schemas.microsoft.com/office/powerpoint/2010/main" val="1467332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194" y="1131590"/>
            <a:ext cx="1836514" cy="1368152"/>
          </a:xfrm>
        </p:spPr>
        <p:txBody>
          <a:bodyPr/>
          <a:lstStyle/>
          <a:p>
            <a:r>
              <a:rPr lang="fr-FR" dirty="0" err="1" smtClean="0"/>
              <a:t>Frama</a:t>
            </a:r>
            <a:r>
              <a:rPr lang="fr-FR" dirty="0" smtClean="0"/>
              <a:t>-C</a:t>
            </a:r>
          </a:p>
          <a:p>
            <a:pPr lvl="1"/>
            <a:r>
              <a:rPr lang="fr-FR" dirty="0" smtClean="0"/>
              <a:t>Airbus</a:t>
            </a:r>
          </a:p>
          <a:p>
            <a:pPr lvl="1"/>
            <a:r>
              <a:rPr lang="fr-FR" dirty="0" smtClean="0"/>
              <a:t>LLT</a:t>
            </a:r>
          </a:p>
          <a:p>
            <a:r>
              <a:rPr lang="fr-FR" dirty="0" smtClean="0"/>
              <a:t>Méthode B</a:t>
            </a:r>
          </a:p>
          <a:p>
            <a:pPr lvl="1"/>
            <a:r>
              <a:rPr lang="fr-FR" dirty="0" smtClean="0"/>
              <a:t>Alstom, Siemens</a:t>
            </a:r>
          </a:p>
          <a:p>
            <a:pPr lvl="1"/>
            <a:r>
              <a:rPr lang="fr-FR" dirty="0" smtClean="0"/>
              <a:t>HLT</a:t>
            </a:r>
            <a:endParaRPr lang="fr-FR" dirty="0"/>
          </a:p>
        </p:txBody>
      </p:sp>
      <p:sp>
        <p:nvSpPr>
          <p:cNvPr id="3" name="Titre 2"/>
          <p:cNvSpPr>
            <a:spLocks noGrp="1"/>
          </p:cNvSpPr>
          <p:nvPr>
            <p:ph type="title"/>
          </p:nvPr>
        </p:nvSpPr>
        <p:spPr/>
        <p:txBody>
          <a:bodyPr/>
          <a:lstStyle/>
          <a:p>
            <a:r>
              <a:rPr lang="fr-FR" dirty="0" smtClean="0"/>
              <a:t>Sandwich = ‘</a:t>
            </a:r>
            <a:r>
              <a:rPr lang="fr-FR" dirty="0" err="1" smtClean="0"/>
              <a:t>Contract</a:t>
            </a:r>
            <a:r>
              <a:rPr lang="fr-FR" dirty="0" smtClean="0"/>
              <a:t> </a:t>
            </a:r>
            <a:r>
              <a:rPr lang="fr-FR" dirty="0" err="1" smtClean="0"/>
              <a:t>based</a:t>
            </a:r>
            <a:r>
              <a:rPr lang="fr-FR" dirty="0" smtClean="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5</a:t>
            </a:fld>
            <a:endParaRPr lang="fr-FR" dirty="0"/>
          </a:p>
        </p:txBody>
      </p:sp>
      <p:pic>
        <p:nvPicPr>
          <p:cNvPr id="1026" name="Picture 2" descr="F:\P140\slides_mbd\Sandwich_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2499742"/>
            <a:ext cx="367240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methode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159" y="1131590"/>
            <a:ext cx="7319363" cy="338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809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3968" y="1275606"/>
            <a:ext cx="1656185" cy="1800039"/>
          </a:xfrm>
        </p:spPr>
        <p:txBody>
          <a:bodyPr/>
          <a:lstStyle/>
          <a:p>
            <a:pPr marL="0" indent="0">
              <a:buNone/>
            </a:pPr>
            <a:r>
              <a:rPr lang="fr-FR" dirty="0" smtClean="0"/>
              <a:t>B. </a:t>
            </a:r>
            <a:r>
              <a:rPr lang="fr-FR" dirty="0" err="1" smtClean="0"/>
              <a:t>Nuseibeh</a:t>
            </a:r>
            <a:r>
              <a:rPr lang="fr-FR" dirty="0" smtClean="0"/>
              <a:t>,</a:t>
            </a:r>
          </a:p>
          <a:p>
            <a:pPr marL="0" indent="0">
              <a:buNone/>
            </a:pPr>
            <a:endParaRPr lang="fr-FR" dirty="0" smtClean="0"/>
          </a:p>
          <a:p>
            <a:pPr marL="0" indent="0">
              <a:buNone/>
            </a:pPr>
            <a:r>
              <a:rPr lang="fr-FR" dirty="0" err="1" smtClean="0"/>
              <a:t>Weaving</a:t>
            </a:r>
            <a:r>
              <a:rPr lang="fr-FR" dirty="0" smtClean="0"/>
              <a:t> </a:t>
            </a:r>
            <a:r>
              <a:rPr lang="fr-FR" dirty="0" err="1"/>
              <a:t>t</a:t>
            </a:r>
            <a:r>
              <a:rPr lang="fr-FR" dirty="0" err="1" smtClean="0"/>
              <a:t>ogether</a:t>
            </a:r>
            <a:r>
              <a:rPr lang="fr-FR" dirty="0" smtClean="0"/>
              <a:t> </a:t>
            </a:r>
            <a:r>
              <a:rPr lang="fr-FR" dirty="0" err="1" smtClean="0"/>
              <a:t>requirements</a:t>
            </a:r>
            <a:r>
              <a:rPr lang="fr-FR" dirty="0" smtClean="0"/>
              <a:t> and architectures,</a:t>
            </a:r>
          </a:p>
          <a:p>
            <a:pPr marL="0" indent="0">
              <a:buNone/>
            </a:pPr>
            <a:endParaRPr lang="fr-FR" dirty="0" smtClean="0"/>
          </a:p>
          <a:p>
            <a:pPr marL="0" indent="0">
              <a:buNone/>
            </a:pPr>
            <a:r>
              <a:rPr lang="fr-FR" dirty="0" smtClean="0"/>
              <a:t>Computer,</a:t>
            </a:r>
            <a:r>
              <a:rPr lang="fr-FR" dirty="0"/>
              <a:t> </a:t>
            </a:r>
            <a:r>
              <a:rPr lang="fr-FR" dirty="0" smtClean="0"/>
              <a:t>2001</a:t>
            </a:r>
          </a:p>
        </p:txBody>
      </p:sp>
      <p:sp>
        <p:nvSpPr>
          <p:cNvPr id="3" name="Titre 2"/>
          <p:cNvSpPr>
            <a:spLocks noGrp="1"/>
          </p:cNvSpPr>
          <p:nvPr>
            <p:ph type="title"/>
          </p:nvPr>
        </p:nvSpPr>
        <p:spPr/>
        <p:txBody>
          <a:bodyPr/>
          <a:lstStyle/>
          <a:p>
            <a:r>
              <a:rPr lang="fr-FR" dirty="0" smtClean="0"/>
              <a:t>Warnings (1/3)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6</a:t>
            </a:fld>
            <a:endParaRPr lang="fr-FR" dirty="0"/>
          </a:p>
        </p:txBody>
      </p:sp>
      <p:grpSp>
        <p:nvGrpSpPr>
          <p:cNvPr id="7" name="Groupe 6"/>
          <p:cNvGrpSpPr/>
          <p:nvPr/>
        </p:nvGrpSpPr>
        <p:grpSpPr>
          <a:xfrm>
            <a:off x="179512" y="915566"/>
            <a:ext cx="3888432" cy="3816424"/>
            <a:chOff x="1547664" y="-1460698"/>
            <a:chExt cx="5184576" cy="5247828"/>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60698"/>
              <a:ext cx="517207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165" y="3291830"/>
              <a:ext cx="2505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5" y="-20538"/>
            <a:ext cx="3277836" cy="483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4357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Warnings (2/3)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7</a:t>
            </a:fld>
            <a:endParaRPr lang="fr-FR" dirty="0"/>
          </a:p>
        </p:txBody>
      </p:sp>
      <p:pic>
        <p:nvPicPr>
          <p:cNvPr id="8" name="Picture 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585565"/>
            <a:ext cx="5040312"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699542"/>
            <a:ext cx="5184576" cy="284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1"/>
          <p:cNvSpPr txBox="1">
            <a:spLocks/>
          </p:cNvSpPr>
          <p:nvPr/>
        </p:nvSpPr>
        <p:spPr bwMode="gray">
          <a:xfrm>
            <a:off x="467544" y="4016924"/>
            <a:ext cx="2880320" cy="278740"/>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VISIO n’a aucun souci à se faire</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5719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3795887"/>
            <a:ext cx="4464496" cy="576064"/>
          </a:xfrm>
        </p:spPr>
        <p:txBody>
          <a:bodyPr/>
          <a:lstStyle/>
          <a:p>
            <a:pPr>
              <a:buFont typeface="Wingdings" pitchFamily="2" charset="2"/>
              <a:buNone/>
            </a:pPr>
            <a:r>
              <a:rPr lang="fr-FR" altLang="fr-FR" dirty="0">
                <a:solidFill>
                  <a:srgbClr val="FF0000"/>
                </a:solidFill>
              </a:rPr>
              <a:t>Un bon croquis vaut mieux qu’un long </a:t>
            </a:r>
            <a:r>
              <a:rPr lang="fr-FR" altLang="fr-FR" dirty="0" smtClean="0">
                <a:solidFill>
                  <a:srgbClr val="FF0000"/>
                </a:solidFill>
              </a:rPr>
              <a:t>discours</a:t>
            </a:r>
          </a:p>
          <a:p>
            <a:pPr>
              <a:buFont typeface="Wingdings" pitchFamily="2" charset="2"/>
              <a:buNone/>
            </a:pPr>
            <a:endParaRPr lang="fr-FR" altLang="fr-FR" dirty="0">
              <a:solidFill>
                <a:srgbClr val="FF0000"/>
              </a:solidFill>
            </a:endParaRPr>
          </a:p>
        </p:txBody>
      </p:sp>
      <p:sp>
        <p:nvSpPr>
          <p:cNvPr id="3" name="Titre 2"/>
          <p:cNvSpPr>
            <a:spLocks noGrp="1"/>
          </p:cNvSpPr>
          <p:nvPr>
            <p:ph type="title"/>
          </p:nvPr>
        </p:nvSpPr>
        <p:spPr/>
        <p:txBody>
          <a:bodyPr/>
          <a:lstStyle/>
          <a:p>
            <a:r>
              <a:rPr lang="fr-FR" sz="1800" dirty="0"/>
              <a:t>Warnings </a:t>
            </a:r>
            <a:r>
              <a:rPr lang="fr-FR" sz="1800" dirty="0" smtClean="0"/>
              <a:t>(3/3</a:t>
            </a:r>
            <a:r>
              <a:rPr lang="fr-FR" sz="1800"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8</a:t>
            </a:fld>
            <a:endParaRPr lang="fr-FR" dirty="0"/>
          </a:p>
        </p:txBody>
      </p:sp>
      <p:pic>
        <p:nvPicPr>
          <p:cNvPr id="31" name="Picture 7" descr="Napoléon vu de trois-quart, la main dans son gilet, debout au milieu d'un pa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771550"/>
            <a:ext cx="20955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43861"/>
            <a:ext cx="4109790" cy="488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59342" y="4434666"/>
            <a:ext cx="1689373" cy="369332"/>
          </a:xfrm>
          <a:prstGeom prst="rect">
            <a:avLst/>
          </a:prstGeom>
          <a:noFill/>
        </p:spPr>
        <p:txBody>
          <a:bodyPr wrap="none" rtlCol="0">
            <a:spAutoFit/>
          </a:bodyPr>
          <a:lstStyle/>
          <a:p>
            <a:r>
              <a:rPr lang="fr-FR" dirty="0" smtClean="0"/>
              <a:t>VHDL / </a:t>
            </a:r>
            <a:r>
              <a:rPr lang="fr-FR" dirty="0" err="1" smtClean="0"/>
              <a:t>Verilog</a:t>
            </a:r>
            <a:endParaRPr lang="fr-FR" dirty="0"/>
          </a:p>
        </p:txBody>
      </p:sp>
      <p:sp>
        <p:nvSpPr>
          <p:cNvPr id="8" name="ZoneTexte 7"/>
          <p:cNvSpPr txBox="1"/>
          <p:nvPr/>
        </p:nvSpPr>
        <p:spPr>
          <a:xfrm>
            <a:off x="3275856" y="1347614"/>
            <a:ext cx="1468672" cy="1015663"/>
          </a:xfrm>
          <a:prstGeom prst="rect">
            <a:avLst/>
          </a:prstGeom>
          <a:noFill/>
        </p:spPr>
        <p:txBody>
          <a:bodyPr wrap="none" rtlCol="0">
            <a:spAutoFit/>
          </a:bodyPr>
          <a:lstStyle/>
          <a:p>
            <a:r>
              <a:rPr lang="fr-FR" sz="6000" dirty="0" smtClean="0">
                <a:solidFill>
                  <a:srgbClr val="FF0000"/>
                </a:solidFill>
              </a:rPr>
              <a:t>???</a:t>
            </a:r>
            <a:endParaRPr lang="fr-FR" sz="6000" dirty="0">
              <a:solidFill>
                <a:srgbClr val="FF0000"/>
              </a:solidFill>
            </a:endParaRPr>
          </a:p>
        </p:txBody>
      </p:sp>
      <p:sp>
        <p:nvSpPr>
          <p:cNvPr id="9" name="Rectangle 8"/>
          <p:cNvSpPr/>
          <p:nvPr/>
        </p:nvSpPr>
        <p:spPr>
          <a:xfrm>
            <a:off x="7956376" y="1711429"/>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956376" y="3435846"/>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
          <p:cNvSpPr txBox="1">
            <a:spLocks/>
          </p:cNvSpPr>
          <p:nvPr/>
        </p:nvSpPr>
        <p:spPr bwMode="gray">
          <a:xfrm>
            <a:off x="35496" y="4155926"/>
            <a:ext cx="4896544" cy="278740"/>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Un bon croquis NE vaut PAS mieux qu’un BON discours</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8952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4" y="1056693"/>
            <a:ext cx="3852737" cy="290921"/>
          </a:xfrm>
        </p:spPr>
        <p:txBody>
          <a:bodyPr/>
          <a:lstStyle/>
          <a:p>
            <a:pPr marL="0" indent="0">
              <a:buNone/>
            </a:pPr>
            <a:r>
              <a:rPr lang="fr-FR" altLang="fr-FR" dirty="0" smtClean="0">
                <a:latin typeface="Arial" charset="0"/>
                <a:cs typeface="Arial" charset="0"/>
              </a:rPr>
              <a:t>1948: Turing: </a:t>
            </a:r>
            <a:r>
              <a:rPr lang="fr-FR" altLang="fr-FR" dirty="0">
                <a:latin typeface="Arial" charset="0"/>
                <a:cs typeface="Arial" charset="0"/>
              </a:rPr>
              <a:t>« Intelligent </a:t>
            </a:r>
            <a:r>
              <a:rPr lang="fr-FR" altLang="fr-FR" dirty="0" err="1">
                <a:latin typeface="Arial" charset="0"/>
                <a:cs typeface="Arial" charset="0"/>
              </a:rPr>
              <a:t>machinery</a:t>
            </a:r>
            <a:r>
              <a:rPr lang="fr-FR" altLang="fr-FR" dirty="0">
                <a:latin typeface="Arial" charset="0"/>
                <a:cs typeface="Arial" charset="0"/>
              </a:rPr>
              <a:t> </a:t>
            </a:r>
            <a:r>
              <a:rPr lang="fr-FR" altLang="fr-FR" dirty="0" smtClean="0">
                <a:latin typeface="Arial" charset="0"/>
                <a:cs typeface="Arial" charset="0"/>
              </a:rPr>
              <a:t> »</a:t>
            </a:r>
            <a:endParaRPr lang="fr-FR" altLang="fr-FR" dirty="0">
              <a:latin typeface="Arial" charset="0"/>
              <a:cs typeface="Arial" charset="0"/>
            </a:endParaRPr>
          </a:p>
        </p:txBody>
      </p:sp>
      <p:sp>
        <p:nvSpPr>
          <p:cNvPr id="3" name="Titre 2"/>
          <p:cNvSpPr>
            <a:spLocks noGrp="1"/>
          </p:cNvSpPr>
          <p:nvPr>
            <p:ph type="title"/>
          </p:nvPr>
        </p:nvSpPr>
        <p:spPr/>
        <p:txBody>
          <a:bodyPr/>
          <a:lstStyle/>
          <a:p>
            <a:r>
              <a:rPr lang="fr-FR" altLang="fr-FR" dirty="0">
                <a:latin typeface="Arial" charset="0"/>
                <a:cs typeface="Arial" charset="0"/>
              </a:rPr>
              <a:t>Années 50 : « </a:t>
            </a:r>
            <a:r>
              <a:rPr lang="fr-FR" altLang="fr-FR" dirty="0" err="1">
                <a:latin typeface="Arial" charset="0"/>
                <a:cs typeface="Arial" charset="0"/>
              </a:rPr>
              <a:t>flowcharts</a:t>
            </a:r>
            <a:r>
              <a:rPr lang="fr-FR" altLang="fr-FR" dirty="0">
                <a:latin typeface="Arial" charset="0"/>
                <a:cs typeface="Arial" charset="0"/>
              </a:rPr>
              <a:t> </a:t>
            </a:r>
            <a:r>
              <a:rPr lang="fr-FR" altLang="fr-FR" dirty="0" smtClean="0">
                <a:latin typeface="Arial" charset="0"/>
                <a:cs typeface="Arial" charset="0"/>
              </a:rPr>
              <a:t>», </a:t>
            </a:r>
            <a:r>
              <a:rPr lang="fr-FR" altLang="fr-FR" dirty="0">
                <a:latin typeface="Arial" charset="0"/>
                <a:cs typeface="Arial" charset="0"/>
              </a:rPr>
              <a:t>automates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9</a:t>
            </a:fld>
            <a:endParaRPr lang="fr-FR" dirty="0"/>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152" y="57250"/>
            <a:ext cx="3832351" cy="215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586" y="2251020"/>
            <a:ext cx="3288918" cy="248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1"/>
          <p:cNvSpPr txBox="1">
            <a:spLocks/>
          </p:cNvSpPr>
          <p:nvPr/>
        </p:nvSpPr>
        <p:spPr bwMode="gray">
          <a:xfrm>
            <a:off x="107504" y="1275606"/>
            <a:ext cx="3852737"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1949: Turing: « </a:t>
            </a:r>
            <a:r>
              <a:rPr lang="fr-FR" altLang="fr-FR" dirty="0" err="1" smtClean="0">
                <a:latin typeface="Arial" charset="0"/>
                <a:cs typeface="Arial" charset="0"/>
              </a:rPr>
              <a:t>Checking</a:t>
            </a:r>
            <a:r>
              <a:rPr lang="fr-FR" altLang="fr-FR" dirty="0" smtClean="0">
                <a:latin typeface="Arial" charset="0"/>
                <a:cs typeface="Arial" charset="0"/>
              </a:rPr>
              <a:t> a large routine »</a:t>
            </a:r>
            <a:endParaRPr lang="fr-FR" altLang="fr-FR" dirty="0">
              <a:latin typeface="Arial" charset="0"/>
              <a:cs typeface="Arial" charset="0"/>
            </a:endParaRPr>
          </a:p>
        </p:txBody>
      </p:sp>
      <p:sp>
        <p:nvSpPr>
          <p:cNvPr id="11" name="Espace réservé du contenu 1"/>
          <p:cNvSpPr txBox="1">
            <a:spLocks/>
          </p:cNvSpPr>
          <p:nvPr/>
        </p:nvSpPr>
        <p:spPr bwMode="gray">
          <a:xfrm>
            <a:off x="107504" y="1491630"/>
            <a:ext cx="4356793"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1955: </a:t>
            </a:r>
            <a:r>
              <a:rPr lang="fr-FR" altLang="fr-FR" dirty="0" err="1" smtClean="0">
                <a:latin typeface="Arial" charset="0"/>
                <a:cs typeface="Arial" charset="0"/>
              </a:rPr>
              <a:t>Mealy</a:t>
            </a:r>
            <a:r>
              <a:rPr lang="fr-FR" altLang="fr-FR" dirty="0" smtClean="0">
                <a:latin typeface="Arial" charset="0"/>
                <a:cs typeface="Arial" charset="0"/>
              </a:rPr>
              <a:t>: « … </a:t>
            </a:r>
            <a:r>
              <a:rPr lang="fr-FR" altLang="fr-FR" dirty="0" err="1" smtClean="0">
                <a:latin typeface="Arial" charset="0"/>
                <a:cs typeface="Arial" charset="0"/>
              </a:rPr>
              <a:t>synthesizing</a:t>
            </a:r>
            <a:r>
              <a:rPr lang="fr-FR" altLang="fr-FR" dirty="0" smtClean="0">
                <a:latin typeface="Arial" charset="0"/>
                <a:cs typeface="Arial" charset="0"/>
              </a:rPr>
              <a:t> </a:t>
            </a:r>
            <a:r>
              <a:rPr lang="fr-FR" altLang="fr-FR" dirty="0" err="1" smtClean="0">
                <a:latin typeface="Arial" charset="0"/>
                <a:cs typeface="Arial" charset="0"/>
              </a:rPr>
              <a:t>sequential</a:t>
            </a:r>
            <a:r>
              <a:rPr lang="fr-FR" altLang="fr-FR" dirty="0" smtClean="0">
                <a:latin typeface="Arial" charset="0"/>
                <a:cs typeface="Arial" charset="0"/>
              </a:rPr>
              <a:t> circuits »</a:t>
            </a:r>
            <a:endParaRPr lang="fr-FR" altLang="fr-FR" dirty="0">
              <a:latin typeface="Arial" charset="0"/>
              <a:cs typeface="Arial" charset="0"/>
            </a:endParaRPr>
          </a:p>
        </p:txBody>
      </p:sp>
      <p:sp>
        <p:nvSpPr>
          <p:cNvPr id="12" name="Espace réservé du contenu 1"/>
          <p:cNvSpPr txBox="1">
            <a:spLocks/>
          </p:cNvSpPr>
          <p:nvPr/>
        </p:nvSpPr>
        <p:spPr bwMode="gray">
          <a:xfrm>
            <a:off x="107504" y="1635646"/>
            <a:ext cx="4356793" cy="504056"/>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dirty="0" smtClean="0">
                <a:latin typeface="Arial" charset="0"/>
                <a:cs typeface="Arial" charset="0"/>
              </a:rPr>
              <a:t>….</a:t>
            </a:r>
          </a:p>
          <a:p>
            <a:pPr marL="0" indent="0">
              <a:buFont typeface="Arial" panose="020B0604020202020204" pitchFamily="34" charset="0"/>
              <a:buNone/>
            </a:pPr>
            <a:r>
              <a:rPr lang="fr-FR" altLang="fr-FR" dirty="0" smtClean="0">
                <a:latin typeface="Arial" charset="0"/>
                <a:cs typeface="Arial" charset="0"/>
              </a:rPr>
              <a:t>2000: UML</a:t>
            </a:r>
            <a:endParaRPr lang="fr-FR" altLang="fr-FR" dirty="0">
              <a:latin typeface="Arial" charset="0"/>
              <a:cs typeface="Arial" charset="0"/>
            </a:endParaRPr>
          </a:p>
        </p:txBody>
      </p:sp>
      <p:sp>
        <p:nvSpPr>
          <p:cNvPr id="13" name="Espace réservé du contenu 1"/>
          <p:cNvSpPr txBox="1">
            <a:spLocks/>
          </p:cNvSpPr>
          <p:nvPr/>
        </p:nvSpPr>
        <p:spPr bwMode="gray">
          <a:xfrm>
            <a:off x="107504" y="843558"/>
            <a:ext cx="6877073" cy="29092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dirty="0" smtClean="0">
                <a:latin typeface="Arial" charset="0"/>
                <a:cs typeface="Arial" charset="0"/>
              </a:rPr>
              <a:t>1947: </a:t>
            </a:r>
            <a:r>
              <a:rPr lang="fr-FR" altLang="fr-FR" dirty="0" err="1" smtClean="0">
                <a:latin typeface="Arial" charset="0"/>
                <a:cs typeface="Arial" charset="0"/>
              </a:rPr>
              <a:t>Goldstine</a:t>
            </a:r>
            <a:r>
              <a:rPr lang="fr-FR" altLang="fr-FR" dirty="0" smtClean="0">
                <a:latin typeface="Arial" charset="0"/>
                <a:cs typeface="Arial" charset="0"/>
              </a:rPr>
              <a:t> &amp; </a:t>
            </a:r>
            <a:r>
              <a:rPr lang="fr-FR" altLang="fr-FR" dirty="0" err="1" smtClean="0">
                <a:latin typeface="Arial" charset="0"/>
                <a:cs typeface="Arial" charset="0"/>
              </a:rPr>
              <a:t>von</a:t>
            </a:r>
            <a:r>
              <a:rPr lang="fr-FR" altLang="fr-FR" dirty="0" smtClean="0">
                <a:latin typeface="Arial" charset="0"/>
                <a:cs typeface="Arial" charset="0"/>
              </a:rPr>
              <a:t> Neumann: « Planning and </a:t>
            </a:r>
            <a:r>
              <a:rPr lang="fr-FR" altLang="fr-FR" dirty="0" err="1" smtClean="0">
                <a:latin typeface="Arial" charset="0"/>
                <a:cs typeface="Arial" charset="0"/>
              </a:rPr>
              <a:t>coding</a:t>
            </a:r>
            <a:r>
              <a:rPr lang="fr-FR" altLang="fr-FR" dirty="0" smtClean="0">
                <a:latin typeface="Arial" charset="0"/>
                <a:cs typeface="Arial" charset="0"/>
              </a:rPr>
              <a:t> …  »</a:t>
            </a:r>
            <a:endParaRPr lang="fr-FR" altLang="fr-FR" dirty="0">
              <a:latin typeface="Arial" charset="0"/>
              <a:cs typeface="Arial" charset="0"/>
            </a:endParaRPr>
          </a:p>
        </p:txBody>
      </p:sp>
      <p:pic>
        <p:nvPicPr>
          <p:cNvPr id="1026" name="Picture 2" descr="F:\P140\slides_mbd\goldstine_von_neuma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137805"/>
            <a:ext cx="4118545" cy="15140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turing_checking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340831"/>
            <a:ext cx="4118545" cy="146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FRAN_ELECTRONICS_DEFENS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FRAN_Orang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RAN_Vert_foncé">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FRAN_Vert">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Insite document" ma:contentTypeID="0x010100D21E0D47AF3242459E2F63E44FCC089100777D7FF5B336497A8022BDD96D52F2060073A9C0FD6552724BA132B83B91CE397D" ma:contentTypeVersion="22" ma:contentTypeDescription="Create Insite document" ma:contentTypeScope="" ma:versionID="b303779449ef6ed7a336347a4b7158ba">
  <xsd:schema xmlns:xsd="http://www.w3.org/2001/XMLSchema" xmlns:xs="http://www.w3.org/2001/XMLSchema" xmlns:p="http://schemas.microsoft.com/office/2006/metadata/properties" xmlns:ns1="http://schemas.microsoft.com/sharepoint/v3" xmlns:ns2="594212a7-a8eb-497d-bd6b-0e3a174923ee" targetNamespace="http://schemas.microsoft.com/office/2006/metadata/properties" ma:root="true" ma:fieldsID="400080546e14f9f68da4df08c0fd31f3" ns1:_="" ns2:_="">
    <xsd:import namespace="http://schemas.microsoft.com/sharepoint/v3"/>
    <xsd:import namespace="594212a7-a8eb-497d-bd6b-0e3a174923ee"/>
    <xsd:element name="properties">
      <xsd:complexType>
        <xsd:sequence>
          <xsd:element name="documentManagement">
            <xsd:complexType>
              <xsd:all>
                <xsd:element ref="ns1:Audience"/>
                <xsd:element ref="ns1:PublishingRollupImage" minOccurs="0"/>
                <xsd:element ref="ns2:TaxCatchAll" minOccurs="0"/>
                <xsd:element ref="ns2:TaxCatchAllLabel" minOccurs="0"/>
                <xsd:element ref="ns2:hbb7c253cca74a7eb37893d2c784478e" minOccurs="0"/>
                <xsd:element ref="ns2:e2fa6dee792b43efac6bb28cb4245109" minOccurs="0"/>
                <xsd:element ref="ns2:m7fd08401b3947dfa98de00fecb0dae1" minOccurs="0"/>
                <xsd:element ref="ns2:l0cedefb36e74dc2b968aa0e806ff5e3" minOccurs="0"/>
                <xsd:element ref="ns2:e52db41c680243efb0b30a61ab228ec7" minOccurs="0"/>
                <xsd:element ref="ns2:bf182a5ee3d048a18e411565aa2e2f45" minOccurs="0"/>
                <xsd:element ref="ns2:ad37d51a25df4e05a3b157053c5270a3" minOccurs="0"/>
                <xsd:element ref="ns2:fd69f967cfe64500a3ea9d72cb3281b0" minOccurs="0"/>
                <xsd:element ref="ns2:a825e358ec1643889847765ed6ff8a73" minOccurs="0"/>
                <xsd:element ref="ns2:caf53a6a65da4c24b32d62b4b62720b3" minOccurs="0"/>
                <xsd:element ref="ns2:j0d00d49c94f4a41889fe0a90686fcf3" minOccurs="0"/>
                <xsd:element ref="ns2:SAF_Descriptif"/>
                <xsd:element ref="ns2:SAF_DateDeMiseAJour"/>
                <xsd:element ref="ns2:SAF_Auteur" minOccurs="0"/>
                <xsd:element ref="ns2:SharePoint_Item_Language"/>
                <xsd:element ref="ns2:SharePoint_Group_Language" minOccurs="0"/>
                <xsd:element ref="ns2:SAF_RollupImageUrl"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8" ma:displayName="Audiences ciblées" ma:description="La colonne de site Audiences ciblées est créée par la fonctionnalité de publication. Elle permet de spécifier les audiences auxquelles cette page est destinée." ma:internalName="Audience" ma:readOnly="false">
      <xsd:simpleType>
        <xsd:restriction base="dms:Unknown"/>
      </xsd:simpleType>
    </xsd:element>
    <xsd:element name="PublishingRollupImage" ma:index="9" nillable="true" ma:displayName="Rollup image" ma:description="La colonne de site Image Report est créée par la fonctionnalité de publication. Elle est utilisée sur le type de contenu Page comme image pour la page affichée dans les reports de contenu tels que le composant WebPart Contenu par recherche." ma:internalName="PublishingRollup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94212a7-a8eb-497d-bd6b-0e3a174923ee"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9065baee-787a-4b2c-9a5f-8c0ff377cc98}" ma:internalName="TaxCatchAll" ma:readOnly="false" ma:showField="CatchAllData"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9065baee-787a-4b2c-9a5f-8c0ff377cc98}" ma:internalName="TaxCatchAllLabel" ma:readOnly="false" ma:showField="CatchAllDataLabel"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hbb7c253cca74a7eb37893d2c784478e" ma:index="12" ma:taxonomy="true" ma:internalName="hbb7c253cca74a7eb37893d2c784478e" ma:taxonomyFieldName="SAF_Perimetre" ma:displayName="Périmètre" ma:readOnly="false" ma:fieldId="{1bb7c253-cca7-4a7e-b378-93d2c784478e}" ma:sspId="45132351-61c7-4947-8fdd-28b295696121" ma:termSetId="1b45f720-bd19-43cd-a0f9-8331ec2f35d1" ma:anchorId="00000000-0000-0000-0000-000000000000" ma:open="false" ma:isKeyword="false">
      <xsd:complexType>
        <xsd:sequence>
          <xsd:element ref="pc:Terms" minOccurs="0" maxOccurs="1"/>
        </xsd:sequence>
      </xsd:complexType>
    </xsd:element>
    <xsd:element name="e2fa6dee792b43efac6bb28cb4245109" ma:index="14" ma:taxonomy="true" ma:internalName="e2fa6dee792b43efac6bb28cb4245109" ma:taxonomyFieldName="SAF_Company" ma:displayName="Société de rang 1" ma:readOnly="false" ma:fieldId="{e2fa6dee-792b-43ef-ac6b-b28cb4245109}" ma:sspId="45132351-61c7-4947-8fdd-28b295696121" ma:termSetId="2dac507a-73d1-4662-b862-22cce81597d9" ma:anchorId="00000000-0000-0000-0000-000000000000" ma:open="false" ma:isKeyword="false">
      <xsd:complexType>
        <xsd:sequence>
          <xsd:element ref="pc:Terms" minOccurs="0" maxOccurs="1"/>
        </xsd:sequence>
      </xsd:complexType>
    </xsd:element>
    <xsd:element name="m7fd08401b3947dfa98de00fecb0dae1" ma:index="16" nillable="true" ma:taxonomy="true" ma:internalName="m7fd08401b3947dfa98de00fecb0dae1" ma:taxonomyFieldName="SAF_SubSidiaryLevel1" ma:displayName="Filiale de niveau 1" ma:readOnly="false" ma:fieldId="{67fd0840-1b39-47df-a98d-e00fecb0dae1}" ma:sspId="45132351-61c7-4947-8fdd-28b295696121" ma:termSetId="b2de5a41-99c4-4b96-b173-1181d39d55cd" ma:anchorId="00000000-0000-0000-0000-000000000000" ma:open="false" ma:isKeyword="false">
      <xsd:complexType>
        <xsd:sequence>
          <xsd:element ref="pc:Terms" minOccurs="0" maxOccurs="1"/>
        </xsd:sequence>
      </xsd:complexType>
    </xsd:element>
    <xsd:element name="l0cedefb36e74dc2b968aa0e806ff5e3" ma:index="18" nillable="true" ma:taxonomy="true" ma:internalName="l0cedefb36e74dc2b968aa0e806ff5e3" ma:taxonomyFieldName="SAF_SubSidiaryLevel2" ma:displayName="Filiale de niveau 2" ma:readOnly="false" ma:fieldId="{50cedefb-36e7-4dc2-b968-aa0e806ff5e3}" ma:sspId="45132351-61c7-4947-8fdd-28b295696121" ma:termSetId="efd3a833-e321-4f7c-82ad-4506f059fe79" ma:anchorId="00000000-0000-0000-0000-000000000000" ma:open="false" ma:isKeyword="false">
      <xsd:complexType>
        <xsd:sequence>
          <xsd:element ref="pc:Terms" minOccurs="0" maxOccurs="1"/>
        </xsd:sequence>
      </xsd:complexType>
    </xsd:element>
    <xsd:element name="e52db41c680243efb0b30a61ab228ec7" ma:index="20" nillable="true" ma:taxonomy="true" ma:internalName="e52db41c680243efb0b30a61ab228ec7" ma:taxonomyFieldName="SAF_Site" ma:displayName="Etablissement " ma:readOnly="false" ma:fieldId="{e52db41c-6802-43ef-b0b3-0a61ab228ec7}" ma:sspId="45132351-61c7-4947-8fdd-28b295696121" ma:termSetId="1e2c52bd-2ad3-4b44-b39c-0928818a65bc" ma:anchorId="00000000-0000-0000-0000-000000000000" ma:open="false" ma:isKeyword="false">
      <xsd:complexType>
        <xsd:sequence>
          <xsd:element ref="pc:Terms" minOccurs="0" maxOccurs="1"/>
        </xsd:sequence>
      </xsd:complexType>
    </xsd:element>
    <xsd:element name="bf182a5ee3d048a18e411565aa2e2f45" ma:index="22" nillable="true" ma:taxonomy="true" ma:internalName="bf182a5ee3d048a18e411565aa2e2f45" ma:taxonomyFieldName="SAF_Location" ma:displayName="Site" ma:readOnly="false" ma:fieldId="{bf182a5e-e3d0-48a1-8e41-1565aa2e2f45}" ma:sspId="45132351-61c7-4947-8fdd-28b295696121" ma:termSetId="95b63218-de97-4165-820e-29e8a1311d57" ma:anchorId="00000000-0000-0000-0000-000000000000" ma:open="false" ma:isKeyword="false">
      <xsd:complexType>
        <xsd:sequence>
          <xsd:element ref="pc:Terms" minOccurs="0" maxOccurs="1"/>
        </xsd:sequence>
      </xsd:complexType>
    </xsd:element>
    <xsd:element name="ad37d51a25df4e05a3b157053c5270a3" ma:index="24" nillable="true" ma:taxonomy="true" ma:internalName="ad37d51a25df4e05a3b157053c5270a3" ma:taxonomyFieldName="SAF_CrossOverFunctions" ma:displayName="Fonctions transverses" ma:default="" ma:fieldId="{ad37d51a-25df-4e05-a3b1-57053c5270a3}" ma:taxonomyMulti="true" ma:sspId="45132351-61c7-4947-8fdd-28b295696121" ma:termSetId="3f763b69-121a-4a4d-aeac-562db83cf08c" ma:anchorId="00000000-0000-0000-0000-000000000000" ma:open="false" ma:isKeyword="false">
      <xsd:complexType>
        <xsd:sequence>
          <xsd:element ref="pc:Terms" minOccurs="0" maxOccurs="1"/>
        </xsd:sequence>
      </xsd:complexType>
    </xsd:element>
    <xsd:element name="fd69f967cfe64500a3ea9d72cb3281b0" ma:index="26" nillable="true" ma:taxonomy="true" ma:internalName="fd69f967cfe64500a3ea9d72cb3281b0" ma:taxonomyFieldName="SAF_Country" ma:displayName="Pays" ma:readOnly="false" ma:fieldId="{fd69f967-cfe6-4500-a3ea-9d72cb3281b0}" ma:sspId="45132351-61c7-4947-8fdd-28b295696121" ma:termSetId="f32f2a60-e9a7-4bda-8f61-46c43dbb3cad" ma:anchorId="00000000-0000-0000-0000-000000000000" ma:open="false" ma:isKeyword="false">
      <xsd:complexType>
        <xsd:sequence>
          <xsd:element ref="pc:Terms" minOccurs="0" maxOccurs="1"/>
        </xsd:sequence>
      </xsd:complexType>
    </xsd:element>
    <xsd:element name="a825e358ec1643889847765ed6ff8a73" ma:index="28" nillable="true" ma:taxonomy="true" ma:internalName="a825e358ec1643889847765ed6ff8a73" ma:taxonomyFieldName="SAF_BusinessUnit" ma:displayName="Direction" ma:readOnly="false" ma:fieldId="{a825e358-ec16-4388-9847-765ed6ff8a73}" ma:sspId="45132351-61c7-4947-8fdd-28b295696121" ma:termSetId="d540ff52-a7c7-403e-9d67-608dad319c48" ma:anchorId="00000000-0000-0000-0000-000000000000" ma:open="false" ma:isKeyword="false">
      <xsd:complexType>
        <xsd:sequence>
          <xsd:element ref="pc:Terms" minOccurs="0" maxOccurs="1"/>
        </xsd:sequence>
      </xsd:complexType>
    </xsd:element>
    <xsd:element name="caf53a6a65da4c24b32d62b4b62720b3" ma:index="30" nillable="true" ma:taxonomy="true" ma:internalName="caf53a6a65da4c24b32d62b4b62720b3" ma:taxonomyFieldName="SAF_Division" ma:displayName="Division et BU" ma:readOnly="false" ma:fieldId="{caf53a6a-65da-4c24-b32d-62b4b62720b3}" ma:sspId="45132351-61c7-4947-8fdd-28b295696121" ma:termSetId="5f50dbbd-fc38-49a7-84c2-cba8d57801dd" ma:anchorId="00000000-0000-0000-0000-000000000000" ma:open="false" ma:isKeyword="false">
      <xsd:complexType>
        <xsd:sequence>
          <xsd:element ref="pc:Terms" minOccurs="0" maxOccurs="1"/>
        </xsd:sequence>
      </xsd:complexType>
    </xsd:element>
    <xsd:element name="j0d00d49c94f4a41889fe0a90686fcf3" ma:index="32" ma:taxonomy="true" ma:internalName="j0d00d49c94f4a41889fe0a90686fcf3" ma:taxonomyFieldName="SAF_DocumentsType" ma:displayName="Type de document" ma:readOnly="false" ma:fieldId="{30d00d49-c94f-4a41-889f-e0a90686fcf3}" ma:sspId="45132351-61c7-4947-8fdd-28b295696121" ma:termSetId="50b2ac5f-3148-4a42-b234-fc348f9b3c89" ma:anchorId="00000000-0000-0000-0000-000000000000" ma:open="false" ma:isKeyword="false">
      <xsd:complexType>
        <xsd:sequence>
          <xsd:element ref="pc:Terms" minOccurs="0" maxOccurs="1"/>
        </xsd:sequence>
      </xsd:complexType>
    </xsd:element>
    <xsd:element name="SAF_Descriptif" ma:index="34" ma:displayName="Descriptif" ma:internalName="SAF_Descriptif" ma:readOnly="false">
      <xsd:simpleType>
        <xsd:restriction base="dms:Text">
          <xsd:maxLength value="200"/>
        </xsd:restriction>
      </xsd:simpleType>
    </xsd:element>
    <xsd:element name="SAF_DateDeMiseAJour" ma:index="35" ma:displayName="Date de mise à jour " ma:format="DateOnly" ma:internalName="SAF_DateDeMiseAJour" ma:readOnly="false">
      <xsd:simpleType>
        <xsd:restriction base="dms:DateTime"/>
      </xsd:simpleType>
    </xsd:element>
    <xsd:element name="SAF_Auteur" ma:index="36" nillable="true" ma:displayName="Auteur " ma:internalName="SAF_Auteur" ma:readOnly="false">
      <xsd:simpleType>
        <xsd:restriction base="dms:Note">
          <xsd:maxLength value="255"/>
        </xsd:restriction>
      </xsd:simpleType>
    </xsd:element>
    <xsd:element name="SharePoint_Item_Language" ma:index="37" ma:displayName="Language" ma:default="ALL" ma:format="Dropdown" ma:internalName="SharePoint_Item_Language">
      <xsd:simpleType>
        <xsd:restriction base="dms:Choice">
          <xsd:enumeration value="ALL"/>
          <xsd:enumeration value="EN"/>
          <xsd:enumeration value="FR"/>
        </xsd:restriction>
      </xsd:simpleType>
    </xsd:element>
    <xsd:element name="SharePoint_Group_Language" ma:index="38" nillable="true" ma:displayName="SharePoint_Group_Language" ma:default="0" ma:internalName="SharePoint_Group_Language">
      <xsd:simpleType>
        <xsd:restriction base="dms:Number"/>
      </xsd:simpleType>
    </xsd:element>
    <xsd:element name="SAF_RollupImageUrl" ma:index="39" nillable="true" ma:displayName="Rollup Image URL" ma:internalName="SAF_RollupImageUrl">
      <xsd:simpleType>
        <xsd:restriction base="dms:Text"/>
      </xsd:simpleType>
    </xsd:element>
    <xsd:element name="TaxKeywordTaxHTField" ma:index="40" nillable="true" ma:taxonomy="true" ma:internalName="TaxKeywordTaxHTField" ma:taxonomyFieldName="TaxKeyword" ma:displayName="Mots clés d’entrepri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RollupImage xmlns="http://schemas.microsoft.com/sharepoint/v3">&lt;img alt="" src="/com/Sagem/PracticalInfo/DocumentModels/PublishingImages/ppt_fr.jpg" style="BORDER&amp;#58;0px solid;" /&gt;</PublishingRollupImage>
    <j0d00d49c94f4a41889fe0a90686fcf3 xmlns="594212a7-a8eb-497d-bd6b-0e3a174923ee">
      <Terms xmlns="http://schemas.microsoft.com/office/infopath/2007/PartnerControls">
        <TermInfo xmlns="http://schemas.microsoft.com/office/infopath/2007/PartnerControls">
          <TermName xmlns="http://schemas.microsoft.com/office/infopath/2007/PartnerControls">Modèle de PowerPoint</TermName>
          <TermId xmlns="http://schemas.microsoft.com/office/infopath/2007/PartnerControls">80c833d3-038d-45cb-b65f-a8d2234b6314</TermId>
        </TermInfo>
      </Terms>
    </j0d00d49c94f4a41889fe0a90686fcf3>
    <SharePoint_Group_Language xmlns="594212a7-a8eb-497d-bd6b-0e3a174923ee">0</SharePoint_Group_Language>
    <fd69f967cfe64500a3ea9d72cb3281b0 xmlns="594212a7-a8eb-497d-bd6b-0e3a174923ee">
      <Terms xmlns="http://schemas.microsoft.com/office/infopath/2007/PartnerControls"/>
    </fd69f967cfe64500a3ea9d72cb3281b0>
    <TaxCatchAllLabel xmlns="594212a7-a8eb-497d-bd6b-0e3a174923ee"/>
    <SAF_RollupImageUrl xmlns="594212a7-a8eb-497d-bd6b-0e3a174923ee">/com/Sagem/PracticalInfo/DocumentModels/PublishingImages/ppt_fr.jpg</SAF_RollupImageUrl>
    <m7fd08401b3947dfa98de00fecb0dae1 xmlns="594212a7-a8eb-497d-bd6b-0e3a174923ee">
      <Terms xmlns="http://schemas.microsoft.com/office/infopath/2007/PartnerControls"/>
    </m7fd08401b3947dfa98de00fecb0dae1>
    <bf182a5ee3d048a18e411565aa2e2f45 xmlns="594212a7-a8eb-497d-bd6b-0e3a174923ee">
      <Terms xmlns="http://schemas.microsoft.com/office/infopath/2007/PartnerControls"/>
    </bf182a5ee3d048a18e411565aa2e2f45>
    <e52db41c680243efb0b30a61ab228ec7 xmlns="594212a7-a8eb-497d-bd6b-0e3a174923ee">
      <Terms xmlns="http://schemas.microsoft.com/office/infopath/2007/PartnerControls"/>
    </e52db41c680243efb0b30a61ab228ec7>
    <hbb7c253cca74a7eb37893d2c784478e xmlns="594212a7-a8eb-497d-bd6b-0e3a174923ee">
      <Terms xmlns="http://schemas.microsoft.com/office/infopath/2007/PartnerControls">
        <TermInfo xmlns="http://schemas.microsoft.com/office/infopath/2007/PartnerControls">
          <TermName xmlns="http://schemas.microsoft.com/office/infopath/2007/PartnerControls">Société de rang 1</TermName>
          <TermId xmlns="http://schemas.microsoft.com/office/infopath/2007/PartnerControls">153bb90e-11c3-427f-ad6a-31f0311df60b</TermId>
        </TermInfo>
      </Terms>
    </hbb7c253cca74a7eb37893d2c784478e>
    <ad37d51a25df4e05a3b157053c5270a3 xmlns="594212a7-a8eb-497d-bd6b-0e3a174923ee">
      <Terms xmlns="http://schemas.microsoft.com/office/infopath/2007/PartnerControls"/>
    </ad37d51a25df4e05a3b157053c5270a3>
    <TaxCatchAll xmlns="594212a7-a8eb-497d-bd6b-0e3a174923ee">
      <Value>66</Value>
      <Value>3</Value>
      <Value>2</Value>
    </TaxCatchAll>
    <e2fa6dee792b43efac6bb28cb4245109 xmlns="594212a7-a8eb-497d-bd6b-0e3a174923ee">
      <Terms xmlns="http://schemas.microsoft.com/office/infopath/2007/PartnerControls">
        <TermInfo xmlns="http://schemas.microsoft.com/office/infopath/2007/PartnerControls">
          <TermName xmlns="http://schemas.microsoft.com/office/infopath/2007/PartnerControls">Safran Electronics and Defense</TermName>
          <TermId xmlns="http://schemas.microsoft.com/office/infopath/2007/PartnerControls">09be7f39-4113-4616-9cb0-773043a7aa11</TermId>
        </TermInfo>
      </Terms>
    </e2fa6dee792b43efac6bb28cb4245109>
    <l0cedefb36e74dc2b968aa0e806ff5e3 xmlns="594212a7-a8eb-497d-bd6b-0e3a174923ee">
      <Terms xmlns="http://schemas.microsoft.com/office/infopath/2007/PartnerControls"/>
    </l0cedefb36e74dc2b968aa0e806ff5e3>
    <TaxKeywordTaxHTField xmlns="594212a7-a8eb-497d-bd6b-0e3a174923ee">
      <Terms xmlns="http://schemas.microsoft.com/office/infopath/2007/PartnerControls"/>
    </TaxKeywordTaxHTField>
    <a825e358ec1643889847765ed6ff8a73 xmlns="594212a7-a8eb-497d-bd6b-0e3a174923ee">
      <Terms xmlns="http://schemas.microsoft.com/office/infopath/2007/PartnerControls"/>
    </a825e358ec1643889847765ed6ff8a73>
    <Audience xmlns="http://schemas.microsoft.com/sharepoint/v3">b1fcddf0-eb02-40cf-999e-f891355df569;;;;</Audience>
    <SAF_DateDeMiseAJour xmlns="594212a7-a8eb-497d-bd6b-0e3a174923ee">2016-05-18T22:00:00+00:00</SAF_DateDeMiseAJour>
    <SAF_Descriptif xmlns="594212a7-a8eb-497d-bd6b-0e3a174923ee">Modèle de présentation Powerpoint</SAF_Descriptif>
    <caf53a6a65da4c24b32d62b4b62720b3 xmlns="594212a7-a8eb-497d-bd6b-0e3a174923ee">
      <Terms xmlns="http://schemas.microsoft.com/office/infopath/2007/PartnerControls"/>
    </caf53a6a65da4c24b32d62b4b62720b3>
    <SAF_Auteur xmlns="594212a7-a8eb-497d-bd6b-0e3a174923ee" xsi:nil="true"/>
    <SharePoint_Item_Language xmlns="594212a7-a8eb-497d-bd6b-0e3a174923ee">ALL</SharePoint_Item_Languag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45132351-61c7-4947-8fdd-28b295696121" ContentTypeId="0x010100D21E0D47AF3242459E2F63E44FCC089100777D7FF5B336497A8022BDD96D52F206" PreviousValue="false"/>
</file>

<file path=customXml/itemProps1.xml><?xml version="1.0" encoding="utf-8"?>
<ds:datastoreItem xmlns:ds="http://schemas.openxmlformats.org/officeDocument/2006/customXml" ds:itemID="{C3958E81-5C52-449E-8BA3-FB99AA481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4212a7-a8eb-497d-bd6b-0e3a174923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B7B86-1A6B-4396-82CD-495CB7635E87}">
  <ds:schemaRefs>
    <ds:schemaRef ds:uri="http://purl.org/dc/dcmitype/"/>
    <ds:schemaRef ds:uri="http://schemas.microsoft.com/office/2006/documentManagement/types"/>
    <ds:schemaRef ds:uri="http://www.w3.org/XML/1998/namespace"/>
    <ds:schemaRef ds:uri="594212a7-a8eb-497d-bd6b-0e3a174923ee"/>
    <ds:schemaRef ds:uri="http://purl.org/dc/elements/1.1/"/>
    <ds:schemaRef ds:uri="http://schemas.microsoft.com/office/2006/metadata/properties"/>
    <ds:schemaRef ds:uri="http://schemas.microsoft.com/sharepoint/v3"/>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DFC1E5D-7D92-42DE-BD9A-3052BDFC676F}">
  <ds:schemaRefs>
    <ds:schemaRef ds:uri="http://schemas.microsoft.com/sharepoint/v3/contenttype/forms"/>
  </ds:schemaRefs>
</ds:datastoreItem>
</file>

<file path=customXml/itemProps4.xml><?xml version="1.0" encoding="utf-8"?>
<ds:datastoreItem xmlns:ds="http://schemas.openxmlformats.org/officeDocument/2006/customXml" ds:itemID="{83A5CAF7-8EEF-4F62-8E18-26CC56AAAB6D}">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SAFRAN_ELECTRONICS_DEFENSE</Template>
  <TotalTime>2916</TotalTime>
  <Words>1119</Words>
  <Application>Microsoft Office PowerPoint</Application>
  <PresentationFormat>Affichage à l'écran (16:9)</PresentationFormat>
  <Paragraphs>304</Paragraphs>
  <Slides>36</Slides>
  <Notes>0</Notes>
  <HiddenSlides>0</HiddenSlides>
  <MMClips>1</MMClips>
  <ScaleCrop>false</ScaleCrop>
  <HeadingPairs>
    <vt:vector size="4" baseType="variant">
      <vt:variant>
        <vt:lpstr>Thème</vt:lpstr>
      </vt:variant>
      <vt:variant>
        <vt:i4>4</vt:i4>
      </vt:variant>
      <vt:variant>
        <vt:lpstr>Titres des diapositives</vt:lpstr>
      </vt:variant>
      <vt:variant>
        <vt:i4>36</vt:i4>
      </vt:variant>
    </vt:vector>
  </HeadingPairs>
  <TitlesOfParts>
    <vt:vector size="40" baseType="lpstr">
      <vt:lpstr>SAFRAN_ELECTRONICS_DEFENSE</vt:lpstr>
      <vt:lpstr>SAFRAN_Orange</vt:lpstr>
      <vt:lpstr>SAFRAN_Vert_foncé</vt:lpstr>
      <vt:lpstr>SAFRAN_Vert</vt:lpstr>
      <vt:lpstr>Model-Based Engineering</vt:lpstr>
      <vt:lpstr>1</vt:lpstr>
      <vt:lpstr>What is a model ? (https://en.oxforddictionaries.com/definition/model)</vt:lpstr>
      <vt:lpstr>The systems engineering sandwich: combining requirements, models and design J. Dick, J. Chard, INCOSE 2004 (Toulouse)</vt:lpstr>
      <vt:lpstr>Sandwich = ‘Contract based’</vt:lpstr>
      <vt:lpstr>Warnings (1/3)</vt:lpstr>
      <vt:lpstr>Warnings (2/3)</vt:lpstr>
      <vt:lpstr>Warnings (3/3)</vt:lpstr>
      <vt:lpstr>Années 50 : « flowcharts », automates</vt:lpstr>
      <vt:lpstr>Années 50 : schémas-blocs d’automatique</vt:lpstr>
      <vt:lpstr>1962 : Carl Adam Petri : Kommunikation mit Automaten</vt:lpstr>
      <vt:lpstr>1970 : Spice (Berkeley)</vt:lpstr>
      <vt:lpstr>1977 : SADT</vt:lpstr>
      <vt:lpstr>1987 : Harel’s Statecharts: University meets Industry (1/2) </vt:lpstr>
      <vt:lpstr>1987 : Harel’s Statecharts (2/2) </vt:lpstr>
      <vt:lpstr>1988: I. Jacobson: Sequence Charts</vt:lpstr>
      <vt:lpstr>1992 : I. Jacobson : ‘OOSE : A use case driven approach’</vt:lpstr>
      <vt:lpstr>1997: UML (1/2)</vt:lpstr>
      <vt:lpstr>1997: UML (2/2)</vt:lpstr>
      <vt:lpstr>2007: SysML</vt:lpstr>
      <vt:lpstr>2010+: SCXML</vt:lpstr>
      <vt:lpstr>2013 The Reuse Company : Requirements Authoring Tool </vt:lpstr>
      <vt:lpstr>2013 Argosim : Stimulus</vt:lpstr>
      <vt:lpstr>2</vt:lpstr>
      <vt:lpstr>1979 : Cleve Moler et LINPACK / EISPACK</vt:lpstr>
      <vt:lpstr>1981 : The MATrix LABoratory</vt:lpstr>
      <vt:lpstr>1990 : Simulink (et les systèmes embarqués)</vt:lpstr>
      <vt:lpstr>Fin des années 90 : un exemple</vt:lpstr>
      <vt:lpstr>Une convergence inattendue vers le synchrone</vt:lpstr>
      <vt:lpstr>3</vt:lpstr>
      <vt:lpstr>Synchronisme</vt:lpstr>
      <vt:lpstr>Années 80-90 : l’ « école » Française (1/2) : SAGA</vt:lpstr>
      <vt:lpstr>Années 80-90 : l’ « école » Française (2/2) : SAO</vt:lpstr>
      <vt:lpstr>Engineering data-flow = ‘clockless’ Lustre</vt:lpstr>
      <vt:lpstr>WARNING (1/2): hierarchical automatas differ FUNDAMENTALLY</vt:lpstr>
      <vt:lpstr>WARNING (2/2): Scade Mode-automata = « Variant manager »</vt:lpstr>
    </vt:vector>
  </TitlesOfParts>
  <Manager>SAFRAN</Manager>
  <Company>SAFRAN Sagem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plusieurs lignes de texte</dc:title>
  <dc:subject>SAFRAN</dc:subject>
  <dc:creator>DUFOUR Jean-Louis (SAGEM DEFENSE SECURITE)</dc:creator>
  <cp:lastModifiedBy>DUFOUR Jean-Louis (SAGEM DEFENSE SECURITE)</cp:lastModifiedBy>
  <cp:revision>99</cp:revision>
  <cp:lastPrinted>2019-02-11T08:40:36Z</cp:lastPrinted>
  <dcterms:created xsi:type="dcterms:W3CDTF">2019-01-23T08:22:47Z</dcterms:created>
  <dcterms:modified xsi:type="dcterms:W3CDTF">2019-05-10T08:22:47Z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_HiddenNeedApprove">
    <vt:bool>false</vt:bool>
  </property>
  <property fmtid="{D5CDD505-2E9C-101B-9397-08002B2CF9AE}" pid="4" name="SAF_CrossOverFunctions">
    <vt:lpwstr/>
  </property>
  <property fmtid="{D5CDD505-2E9C-101B-9397-08002B2CF9AE}" pid="5" name="SAF_DocumentsType">
    <vt:lpwstr>66;#Modèle de PowerPoint|80c833d3-038d-45cb-b65f-a8d2234b6314</vt:lpwstr>
  </property>
  <property fmtid="{D5CDD505-2E9C-101B-9397-08002B2CF9AE}" pid="6" name="SAF_SubSidiaryLevel2">
    <vt:lpwstr/>
  </property>
  <property fmtid="{D5CDD505-2E9C-101B-9397-08002B2CF9AE}" pid="7" name="_HiddenNeedWorkflow">
    <vt:bool>false</vt:bool>
  </property>
  <property fmtid="{D5CDD505-2E9C-101B-9397-08002B2CF9AE}" pid="8" name="SAF_Location">
    <vt:lpwstr/>
  </property>
  <property fmtid="{D5CDD505-2E9C-101B-9397-08002B2CF9AE}" pid="9" name="ContentTypeId">
    <vt:lpwstr>0x010100D21E0D47AF3242459E2F63E44FCC089100777D7FF5B336497A8022BDD96D52F2060073A9C0FD6552724BA132B83B91CE397D</vt:lpwstr>
  </property>
  <property fmtid="{D5CDD505-2E9C-101B-9397-08002B2CF9AE}" pid="10" name="SAF_BusinessUnit">
    <vt:lpwstr/>
  </property>
  <property fmtid="{D5CDD505-2E9C-101B-9397-08002B2CF9AE}" pid="11" name="SAF_Company">
    <vt:lpwstr>3;#Safran Electronics and Defense|09be7f39-4113-4616-9cb0-773043a7aa11</vt:lpwstr>
  </property>
  <property fmtid="{D5CDD505-2E9C-101B-9397-08002B2CF9AE}" pid="12" name="SAF_Division">
    <vt:lpwstr/>
  </property>
  <property fmtid="{D5CDD505-2E9C-101B-9397-08002B2CF9AE}" pid="13" name="SAF_SubSidiaryLevel1">
    <vt:lpwstr/>
  </property>
  <property fmtid="{D5CDD505-2E9C-101B-9397-08002B2CF9AE}" pid="14" name="SAF_Site">
    <vt:lpwstr/>
  </property>
  <property fmtid="{D5CDD505-2E9C-101B-9397-08002B2CF9AE}" pid="15" name="SAF_Perimetre">
    <vt:lpwstr>2;#Société de rang 1|153bb90e-11c3-427f-ad6a-31f0311df60b</vt:lpwstr>
  </property>
  <property fmtid="{D5CDD505-2E9C-101B-9397-08002B2CF9AE}" pid="16" name="SAF_Country">
    <vt:lpwstr/>
  </property>
</Properties>
</file>